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</p:sldIdLst>
  <p:sldSz cy="5143500" cx="9144000"/>
  <p:notesSz cx="6858000" cy="9144000"/>
  <p:embeddedFontLst>
    <p:embeddedFont>
      <p:font typeface="Raleway"/>
      <p:regular r:id="rId31"/>
      <p:bold r:id="rId32"/>
      <p:italic r:id="rId33"/>
      <p:boldItalic r:id="rId34"/>
    </p:embeddedFont>
    <p:embeddedFont>
      <p:font typeface="Lato"/>
      <p:regular r:id="rId35"/>
      <p:bold r:id="rId36"/>
      <p:italic r:id="rId37"/>
      <p:boldItalic r:id="rId3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Raleway-regular.fntdata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font" Target="fonts/Raleway-italic.fntdata"/><Relationship Id="rId10" Type="http://schemas.openxmlformats.org/officeDocument/2006/relationships/slide" Target="slides/slide6.xml"/><Relationship Id="rId32" Type="http://schemas.openxmlformats.org/officeDocument/2006/relationships/font" Target="fonts/Raleway-bold.fntdata"/><Relationship Id="rId13" Type="http://schemas.openxmlformats.org/officeDocument/2006/relationships/slide" Target="slides/slide9.xml"/><Relationship Id="rId35" Type="http://schemas.openxmlformats.org/officeDocument/2006/relationships/font" Target="fonts/Lato-regular.fntdata"/><Relationship Id="rId12" Type="http://schemas.openxmlformats.org/officeDocument/2006/relationships/slide" Target="slides/slide8.xml"/><Relationship Id="rId34" Type="http://schemas.openxmlformats.org/officeDocument/2006/relationships/font" Target="fonts/Raleway-boldItalic.fntdata"/><Relationship Id="rId15" Type="http://schemas.openxmlformats.org/officeDocument/2006/relationships/slide" Target="slides/slide11.xml"/><Relationship Id="rId37" Type="http://schemas.openxmlformats.org/officeDocument/2006/relationships/font" Target="fonts/Lato-italic.fntdata"/><Relationship Id="rId14" Type="http://schemas.openxmlformats.org/officeDocument/2006/relationships/slide" Target="slides/slide10.xml"/><Relationship Id="rId36" Type="http://schemas.openxmlformats.org/officeDocument/2006/relationships/font" Target="fonts/Lato-bold.fntdata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38" Type="http://schemas.openxmlformats.org/officeDocument/2006/relationships/font" Target="fonts/Lato-boldItalic.fntdata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2" name="Google Shape;14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3" name="Google Shape;163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9" name="Google Shape;169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6" name="Google Shape;176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3" name="Google Shape;183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0" name="Google Shape;190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0" name="Google Shape;200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8" name="Google Shape;208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6" name="Google Shape;216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4" name="Google Shape;224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3" name="Google Shape;233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0" name="Google Shape;240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6" name="Google Shape;246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Google Shape;9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If some people did the homework they should share their solution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If some had problems they should ask questions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If everyone did the homework they should show it to their small group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" name="Google Shape;9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Google Shape;11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7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plitter">
  <p:cSld name="BIG_NUMBER">
    <p:bg>
      <p:bgPr>
        <a:solidFill>
          <a:schemeClr val="dk1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oogle Shape;13;p2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14" name="Google Shape;14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●"/>
              <a:defRPr sz="24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Char char="○"/>
              <a:defRPr sz="1800">
                <a:solidFill>
                  <a:schemeClr val="lt1"/>
                </a:solidFill>
              </a:defRPr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1" name="Google Shape;21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" name="Google Shape;23;p3"/>
          <p:cNvSpPr txBox="1"/>
          <p:nvPr>
            <p:ph type="title"/>
          </p:nvPr>
        </p:nvSpPr>
        <p:spPr>
          <a:xfrm>
            <a:off x="727650" y="451925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" type="body"/>
          </p:nvPr>
        </p:nvSpPr>
        <p:spPr>
          <a:xfrm>
            <a:off x="727650" y="1441200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8" name="Google Shape;28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0" name="Google Shape;30;p4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actice">
  <p:cSld name="TITLE_AND_BODY_1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/>
          <p:nvPr>
            <p:ph idx="1" type="body"/>
          </p:nvPr>
        </p:nvSpPr>
        <p:spPr>
          <a:xfrm>
            <a:off x="727650" y="1441200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4" name="Google Shape;34;p5"/>
          <p:cNvSpPr/>
          <p:nvPr/>
        </p:nvSpPr>
        <p:spPr>
          <a:xfrm>
            <a:off x="-30900" y="-76650"/>
            <a:ext cx="9205800" cy="1267800"/>
          </a:xfrm>
          <a:prstGeom prst="rect">
            <a:avLst/>
          </a:prstGeom>
          <a:solidFill>
            <a:srgbClr val="1A998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6" name="Google Shape;36;p5"/>
          <p:cNvSpPr txBox="1"/>
          <p:nvPr>
            <p:ph type="title"/>
          </p:nvPr>
        </p:nvSpPr>
        <p:spPr>
          <a:xfrm>
            <a:off x="727650" y="451925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pic>
        <p:nvPicPr>
          <p:cNvPr id="37" name="Google Shape;37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33282" y="202250"/>
            <a:ext cx="548700" cy="5703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05700" y="208875"/>
            <a:ext cx="447792" cy="557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oogle Shape;40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1" name="Google Shape;41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" name="Google Shape;43;p6"/>
          <p:cNvSpPr txBox="1"/>
          <p:nvPr>
            <p:ph type="title"/>
          </p:nvPr>
        </p:nvSpPr>
        <p:spPr>
          <a:xfrm>
            <a:off x="727800" y="523150"/>
            <a:ext cx="76884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" type="body"/>
          </p:nvPr>
        </p:nvSpPr>
        <p:spPr>
          <a:xfrm>
            <a:off x="727800" y="1369975"/>
            <a:ext cx="37743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2" type="body"/>
          </p:nvPr>
        </p:nvSpPr>
        <p:spPr>
          <a:xfrm>
            <a:off x="4641904" y="1369975"/>
            <a:ext cx="37743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4572000" cy="4703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54" name="Google Shape;54;p7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hyperlink" Target="http://creativecommons.org/licenses/by-nc/4.0/" TargetMode="External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10" Type="http://schemas.openxmlformats.org/officeDocument/2006/relationships/theme" Target="../theme/theme2.xml"/><Relationship Id="rId9" Type="http://schemas.openxmlformats.org/officeDocument/2006/relationships/slideLayout" Target="../slideLayouts/slideLayout7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Char char="●"/>
              <a:defRPr b="0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Lato"/>
              <a:buChar char="○"/>
              <a:defRPr b="0" i="0" sz="1400" u="none" cap="none" strike="noStrike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" name="Google Shape;9;p1"/>
          <p:cNvSpPr txBox="1"/>
          <p:nvPr/>
        </p:nvSpPr>
        <p:spPr>
          <a:xfrm>
            <a:off x="1686400" y="578200"/>
            <a:ext cx="6938400" cy="8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1"/>
          <p:cNvSpPr txBox="1"/>
          <p:nvPr/>
        </p:nvSpPr>
        <p:spPr>
          <a:xfrm>
            <a:off x="241150" y="4768200"/>
            <a:ext cx="8066100" cy="37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© TeachSurfing gUG, 2018. </a:t>
            </a:r>
            <a:r>
              <a:rPr b="0" i="1" lang="en" sz="9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In collaboration with Zalando SE. </a:t>
            </a:r>
            <a:r>
              <a:rPr b="0" i="0" lang="en" sz="9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Licensed under </a:t>
            </a:r>
            <a:r>
              <a:rPr b="0" i="0" lang="en" sz="9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"/>
              </a:rPr>
              <a:t>CC BY-NC 4.0</a:t>
            </a:r>
            <a:r>
              <a:rPr b="0" i="0" lang="en" sz="9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9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" name="Google Shape;11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83735" y="239325"/>
            <a:ext cx="491728" cy="51117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hyperlink" Target="https://glitch.com/edit/#!/teach-surfing-js2-homework" TargetMode="Externa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hyperlink" Target="http://eloquentjavascript.net/" TargetMode="External"/><Relationship Id="rId4" Type="http://schemas.openxmlformats.org/officeDocument/2006/relationships/hyperlink" Target="http://eloquentjavascript.net/" TargetMode="External"/><Relationship Id="rId5" Type="http://schemas.openxmlformats.org/officeDocument/2006/relationships/hyperlink" Target="https://www.codecademy.com/learn/introduction-to-javascript" TargetMode="External"/><Relationship Id="rId6" Type="http://schemas.openxmlformats.org/officeDocument/2006/relationships/hyperlink" Target="https://www.codecademy.com/learn/introduction-to-javascript" TargetMode="External"/><Relationship Id="rId7" Type="http://schemas.openxmlformats.org/officeDocument/2006/relationships/hyperlink" Target="https://coderbyte.com/challenges" TargetMode="Externa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/>
          <p:nvPr>
            <p:ph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4200"/>
              <a:t>JavaScript for beginners</a:t>
            </a:r>
            <a:endParaRPr sz="4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4200"/>
              <a:t>TeachSurfing workshop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t/>
            </a:r>
            <a:endParaRPr/>
          </a:p>
        </p:txBody>
      </p:sp>
      <p:sp>
        <p:nvSpPr>
          <p:cNvPr id="63" name="Google Shape;63;p9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>
                <a:solidFill>
                  <a:srgbClr val="FFFFFF"/>
                </a:solidFill>
              </a:rPr>
              <a:t>Workshop #2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2400"/>
              <a:buNone/>
            </a:pPr>
            <a:r>
              <a:t/>
            </a:r>
            <a:endParaRPr/>
          </a:p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65" name="Google Shape;65;p9"/>
          <p:cNvGrpSpPr/>
          <p:nvPr/>
        </p:nvGrpSpPr>
        <p:grpSpPr>
          <a:xfrm>
            <a:off x="0" y="3438500"/>
            <a:ext cx="9144000" cy="811200"/>
            <a:chOff x="0" y="3057500"/>
            <a:chExt cx="9144000" cy="811200"/>
          </a:xfrm>
        </p:grpSpPr>
        <p:sp>
          <p:nvSpPr>
            <p:cNvPr id="66" name="Google Shape;66;p9"/>
            <p:cNvSpPr/>
            <p:nvPr/>
          </p:nvSpPr>
          <p:spPr>
            <a:xfrm>
              <a:off x="0" y="3057500"/>
              <a:ext cx="9144000" cy="811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7" name="Google Shape;67;p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039700" y="3218000"/>
              <a:ext cx="2478276" cy="4902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"/>
          <p:cNvSpPr txBox="1"/>
          <p:nvPr>
            <p:ph type="title"/>
          </p:nvPr>
        </p:nvSpPr>
        <p:spPr>
          <a:xfrm>
            <a:off x="727650" y="451925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Edit array items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</p:txBody>
      </p:sp>
      <p:sp>
        <p:nvSpPr>
          <p:cNvPr id="130" name="Google Shape;130;p18"/>
          <p:cNvSpPr txBox="1"/>
          <p:nvPr>
            <p:ph idx="1" type="body"/>
          </p:nvPr>
        </p:nvSpPr>
        <p:spPr>
          <a:xfrm>
            <a:off x="727650" y="1441200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myShoppingList[1];</a:t>
            </a:r>
            <a:endParaRPr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" sz="1800"/>
              <a:t>result: &gt;  ['bread']</a:t>
            </a:r>
            <a:endParaRPr sz="1800"/>
          </a:p>
          <a:p>
            <a:pPr indent="45720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/>
          </a:p>
          <a:p>
            <a:pPr indent="457200" lvl="0" marL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800"/>
              <a:buNone/>
            </a:pPr>
            <a:r>
              <a:t/>
            </a:r>
            <a:endParaRPr sz="1800"/>
          </a:p>
        </p:txBody>
      </p:sp>
      <p:sp>
        <p:nvSpPr>
          <p:cNvPr id="131" name="Google Shape;131;p18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2" name="Google Shape;132;p18"/>
          <p:cNvSpPr txBox="1"/>
          <p:nvPr/>
        </p:nvSpPr>
        <p:spPr>
          <a:xfrm>
            <a:off x="729450" y="2555275"/>
            <a:ext cx="7391100" cy="170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myShoppingList[1] = 'Whole grain bread';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myShoppingList[1];</a:t>
            </a:r>
            <a:endParaRPr b="0" i="0" sz="1800" u="none" cap="none" strike="noStrike">
              <a:solidFill>
                <a:srgbClr val="43434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result: &gt;  ['Whole grain bread']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9"/>
          <p:cNvSpPr txBox="1"/>
          <p:nvPr>
            <p:ph type="title"/>
          </p:nvPr>
        </p:nvSpPr>
        <p:spPr>
          <a:xfrm>
            <a:off x="727650" y="451925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Delete array items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</p:txBody>
      </p:sp>
      <p:sp>
        <p:nvSpPr>
          <p:cNvPr id="138" name="Google Shape;138;p19"/>
          <p:cNvSpPr txBox="1"/>
          <p:nvPr>
            <p:ph idx="1" type="body"/>
          </p:nvPr>
        </p:nvSpPr>
        <p:spPr>
          <a:xfrm>
            <a:off x="727650" y="1441200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Array splice() method: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First parameter: the position where you want to start deleting, 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Second parameter: the number of items that you want to delete. 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9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myShoppingList[0];</a:t>
            </a:r>
            <a:endParaRPr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" sz="1800"/>
              <a:t>result: &gt; 'tomatoes'</a:t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myShoppingList.splice(0,1);</a:t>
            </a:r>
            <a:endParaRPr sz="1800"/>
          </a:p>
          <a:p>
            <a:pPr indent="45720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" sz="1800"/>
              <a:t>result: &gt; ['bread', 'oat']</a:t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myShoppingList[1];</a:t>
            </a:r>
            <a:endParaRPr sz="1800">
              <a:solidFill>
                <a:srgbClr val="000000"/>
              </a:solidFill>
            </a:endParaRPr>
          </a:p>
          <a:p>
            <a:pPr indent="457200" lvl="0" marL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800"/>
              <a:buNone/>
            </a:pPr>
            <a:r>
              <a:rPr lang="en" sz="1800"/>
              <a:t>result: &gt;  'bread'</a:t>
            </a:r>
            <a:endParaRPr sz="1800"/>
          </a:p>
        </p:txBody>
      </p:sp>
      <p:sp>
        <p:nvSpPr>
          <p:cNvPr id="139" name="Google Shape;139;p19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0"/>
          <p:cNvSpPr txBox="1"/>
          <p:nvPr>
            <p:ph type="title"/>
          </p:nvPr>
        </p:nvSpPr>
        <p:spPr>
          <a:xfrm>
            <a:off x="727650" y="451925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Digging into array methods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</p:txBody>
      </p:sp>
      <p:sp>
        <p:nvSpPr>
          <p:cNvPr id="145" name="Google Shape;145;p20"/>
          <p:cNvSpPr txBox="1"/>
          <p:nvPr>
            <p:ph idx="1" type="body"/>
          </p:nvPr>
        </p:nvSpPr>
        <p:spPr>
          <a:xfrm>
            <a:off x="727650" y="1288800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1. sort(): Sort your list items in alphabetical order:</a:t>
            </a:r>
            <a:endParaRPr sz="1800">
              <a:solidFill>
                <a:srgbClr val="000000"/>
              </a:solidFill>
            </a:endParaRPr>
          </a:p>
          <a:p>
            <a:pPr indent="45720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Syntax:</a:t>
            </a: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array.sort()</a:t>
            </a:r>
            <a:endParaRPr sz="1800">
              <a:solidFill>
                <a:srgbClr val="000000"/>
              </a:solidFill>
            </a:endParaRPr>
          </a:p>
          <a:p>
            <a:pPr indent="45720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Example:  </a:t>
            </a: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myShoppingList.sort();</a:t>
            </a:r>
            <a:endParaRPr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2. indexOf(): Find the index number of an array item:</a:t>
            </a:r>
            <a:endParaRPr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Syntax:</a:t>
            </a: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array.indexOf(item)</a:t>
            </a:r>
            <a:endParaRPr sz="1800">
              <a:solidFill>
                <a:srgbClr val="000000"/>
              </a:solidFill>
            </a:endParaRPr>
          </a:p>
          <a:p>
            <a:pPr indent="45720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Example:  </a:t>
            </a: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var bread = myShoppingList.indexOf('oat');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3. pop(): Delete the last element of the array and assign it to a new variable:</a:t>
            </a:r>
            <a:endParaRPr sz="1800">
              <a:solidFill>
                <a:srgbClr val="000000"/>
              </a:solidFill>
            </a:endParaRPr>
          </a:p>
          <a:p>
            <a:pPr indent="45720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Syntax:</a:t>
            </a: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array.pop()</a:t>
            </a:r>
            <a:endParaRPr sz="1800">
              <a:solidFill>
                <a:srgbClr val="000000"/>
              </a:solidFill>
            </a:endParaRPr>
          </a:p>
          <a:p>
            <a:pPr indent="457200" lvl="0" marL="0" rtl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Example:  </a:t>
            </a: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var lastElement = myShoppingList.pop();</a:t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146" name="Google Shape;146;p20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1"/>
          <p:cNvSpPr txBox="1"/>
          <p:nvPr>
            <p:ph type="title"/>
          </p:nvPr>
        </p:nvSpPr>
        <p:spPr>
          <a:xfrm>
            <a:off x="727650" y="451925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Digging into array methods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</p:txBody>
      </p:sp>
      <p:sp>
        <p:nvSpPr>
          <p:cNvPr id="152" name="Google Shape;152;p21"/>
          <p:cNvSpPr txBox="1"/>
          <p:nvPr>
            <p:ph idx="1" type="body"/>
          </p:nvPr>
        </p:nvSpPr>
        <p:spPr>
          <a:xfrm>
            <a:off x="727650" y="1212600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4. shift(): Remove the first item of the array:</a:t>
            </a:r>
            <a:endParaRPr sz="1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Syntax:</a:t>
            </a: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array.shift()</a:t>
            </a:r>
            <a:endParaRPr sz="1800">
              <a:solidFill>
                <a:srgbClr val="000000"/>
              </a:solidFill>
            </a:endParaRPr>
          </a:p>
          <a:p>
            <a:pPr indent="45720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Example:  </a:t>
            </a: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var firstElement = myShoppingList.shift();</a:t>
            </a:r>
            <a:endParaRPr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5. unshift(): Add a new items at the beginning of the array:</a:t>
            </a:r>
            <a:endParaRPr sz="1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Syntax:</a:t>
            </a: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array.unshift(item1, item2,..., itemX)</a:t>
            </a:r>
            <a:endParaRPr sz="1800">
              <a:solidFill>
                <a:srgbClr val="000000"/>
              </a:solidFill>
            </a:endParaRPr>
          </a:p>
          <a:p>
            <a:pPr indent="45720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Example:</a:t>
            </a: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myShoppingList.unshift('tea');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6. Splice(): Add/remove items: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 Syntax:</a:t>
            </a: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array.splice(index,howmanyRemove,newItem1,..,newItemX)</a:t>
            </a:r>
            <a:endParaRPr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 Example: </a:t>
            </a: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myShoppingList.splice(2, 1, 'rice milk');</a:t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153" name="Google Shape;153;p21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2"/>
          <p:cNvSpPr txBox="1"/>
          <p:nvPr>
            <p:ph type="title"/>
          </p:nvPr>
        </p:nvSpPr>
        <p:spPr>
          <a:xfrm>
            <a:off x="727650" y="451925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Digging into array methods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</p:txBody>
      </p:sp>
      <p:sp>
        <p:nvSpPr>
          <p:cNvPr id="159" name="Google Shape;159;p22"/>
          <p:cNvSpPr txBox="1"/>
          <p:nvPr>
            <p:ph idx="1" type="body"/>
          </p:nvPr>
        </p:nvSpPr>
        <p:spPr>
          <a:xfrm>
            <a:off x="727650" y="1441200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7. Splice(): Add elements without removing any:</a:t>
            </a:r>
            <a:endParaRPr sz="1800">
              <a:solidFill>
                <a:srgbClr val="000000"/>
              </a:solidFill>
            </a:endParaRPr>
          </a:p>
          <a:p>
            <a:pPr indent="45720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Syntax:</a:t>
            </a: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array.splice(2, 0,'item1','item2');</a:t>
            </a:r>
            <a:endParaRPr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Example:</a:t>
            </a: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myShoppingList.splice(2, 0,'peper','pasta');</a:t>
            </a:r>
            <a:endParaRPr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8. Slice(): Copy specific elements into a new array:</a:t>
            </a:r>
            <a:endParaRPr sz="1800">
              <a:solidFill>
                <a:srgbClr val="000000"/>
              </a:solidFill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Syntax:</a:t>
            </a: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array.slice(start, end);</a:t>
            </a:r>
            <a:endParaRPr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Example:</a:t>
            </a: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var newShoppingList = myShoppingList.slice(2, 3);</a:t>
            </a:r>
            <a:endParaRPr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60" name="Google Shape;160;p22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3"/>
          <p:cNvSpPr txBox="1"/>
          <p:nvPr>
            <p:ph type="title"/>
          </p:nvPr>
        </p:nvSpPr>
        <p:spPr>
          <a:xfrm>
            <a:off x="727800" y="1413475"/>
            <a:ext cx="7688400" cy="12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4200"/>
              <a:t>Questions?</a:t>
            </a:r>
            <a:endParaRPr/>
          </a:p>
        </p:txBody>
      </p:sp>
      <p:sp>
        <p:nvSpPr>
          <p:cNvPr id="166" name="Google Shape;166;p23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4"/>
          <p:cNvSpPr txBox="1"/>
          <p:nvPr>
            <p:ph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4200"/>
              <a:t>Break</a:t>
            </a:r>
            <a:endParaRPr/>
          </a:p>
        </p:txBody>
      </p:sp>
      <p:sp>
        <p:nvSpPr>
          <p:cNvPr id="172" name="Google Shape;172;p24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2400"/>
              <a:buNone/>
            </a:pPr>
            <a:r>
              <a:rPr lang="en"/>
              <a:t>5 MINUTES</a:t>
            </a:r>
            <a:endParaRPr/>
          </a:p>
        </p:txBody>
      </p:sp>
      <p:sp>
        <p:nvSpPr>
          <p:cNvPr id="173" name="Google Shape;173;p24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5"/>
          <p:cNvSpPr txBox="1"/>
          <p:nvPr>
            <p:ph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3200"/>
              <a:t>BLOCK 2: Functions</a:t>
            </a:r>
            <a:endParaRPr sz="3200"/>
          </a:p>
        </p:txBody>
      </p:sp>
      <p:sp>
        <p:nvSpPr>
          <p:cNvPr id="179" name="Google Shape;179;p25"/>
          <p:cNvSpPr txBox="1"/>
          <p:nvPr>
            <p:ph idx="1" type="body"/>
          </p:nvPr>
        </p:nvSpPr>
        <p:spPr>
          <a:xfrm>
            <a:off x="729450" y="1978638"/>
            <a:ext cx="7688400" cy="15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</a:pPr>
            <a:r>
              <a:rPr lang="en">
                <a:solidFill>
                  <a:srgbClr val="FFFFFF"/>
                </a:solidFill>
              </a:rPr>
              <a:t>CONCEPT</a:t>
            </a:r>
            <a:endParaRPr>
              <a:solidFill>
                <a:srgbClr val="FFFFFF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</a:pPr>
            <a:r>
              <a:rPr lang="en">
                <a:solidFill>
                  <a:srgbClr val="FFFFFF"/>
                </a:solidFill>
              </a:rPr>
              <a:t>PRACTICE</a:t>
            </a:r>
            <a:endParaRPr>
              <a:solidFill>
                <a:srgbClr val="FFFFFF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</a:pPr>
            <a:r>
              <a:rPr lang="en">
                <a:solidFill>
                  <a:srgbClr val="FFFFFF"/>
                </a:solidFill>
              </a:rPr>
              <a:t>QUESTIONS?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80" name="Google Shape;180;p25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6"/>
          <p:cNvSpPr txBox="1"/>
          <p:nvPr>
            <p:ph type="title"/>
          </p:nvPr>
        </p:nvSpPr>
        <p:spPr>
          <a:xfrm>
            <a:off x="727650" y="451925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</p:txBody>
      </p:sp>
      <p:pic>
        <p:nvPicPr>
          <p:cNvPr descr="Screen Shot 2017-11-07 at 16.32.26.png" id="186" name="Google Shape;186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4200" y="735525"/>
            <a:ext cx="5154699" cy="3672450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26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7"/>
          <p:cNvSpPr txBox="1"/>
          <p:nvPr>
            <p:ph type="title"/>
          </p:nvPr>
        </p:nvSpPr>
        <p:spPr>
          <a:xfrm>
            <a:off x="727650" y="451925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Functions - makeACheeseSandwich</a:t>
            </a:r>
            <a:r>
              <a:rPr lang="en">
                <a:solidFill>
                  <a:schemeClr val="accent3"/>
                </a:solidFill>
              </a:rPr>
              <a:t>With</a:t>
            </a:r>
            <a:endParaRPr>
              <a:solidFill>
                <a:schemeClr val="accent3"/>
              </a:solidFill>
            </a:endParaRPr>
          </a:p>
        </p:txBody>
      </p:sp>
      <p:sp>
        <p:nvSpPr>
          <p:cNvPr id="193" name="Google Shape;193;p27"/>
          <p:cNvSpPr txBox="1"/>
          <p:nvPr>
            <p:ph idx="1" type="body"/>
          </p:nvPr>
        </p:nvSpPr>
        <p:spPr>
          <a:xfrm>
            <a:off x="591600" y="1441200"/>
            <a:ext cx="8552400" cy="27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function makeSandwichWith( filling1, filling2 ) { </a:t>
            </a:r>
            <a:r>
              <a:rPr lang="en">
                <a:solidFill>
                  <a:schemeClr val="accent3"/>
                </a:solidFill>
              </a:rPr>
              <a:t>&lt;—parameter</a:t>
            </a:r>
            <a:endParaRPr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    Get one slice of bread;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    Add filling1 and filling2;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    Put a slice of bread on top;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	  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sandwich;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To call it: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makeSandwichWith('avocado', 'cheese') </a:t>
            </a:r>
            <a:r>
              <a:rPr lang="en">
                <a:solidFill>
                  <a:schemeClr val="accent3"/>
                </a:solidFill>
              </a:rPr>
              <a:t>&lt;—arguments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4" name="Google Shape;194;p27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95" name="Google Shape;195;p27"/>
          <p:cNvGrpSpPr/>
          <p:nvPr/>
        </p:nvGrpSpPr>
        <p:grpSpPr>
          <a:xfrm>
            <a:off x="284250" y="4728500"/>
            <a:ext cx="7965900" cy="393692"/>
            <a:chOff x="222400" y="4648550"/>
            <a:chExt cx="7965900" cy="340800"/>
          </a:xfrm>
        </p:grpSpPr>
        <p:sp>
          <p:nvSpPr>
            <p:cNvPr id="196" name="Google Shape;196;p27"/>
            <p:cNvSpPr/>
            <p:nvPr/>
          </p:nvSpPr>
          <p:spPr>
            <a:xfrm>
              <a:off x="222400" y="4648550"/>
              <a:ext cx="7965900" cy="3408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27"/>
            <p:cNvSpPr txBox="1"/>
            <p:nvPr/>
          </p:nvSpPr>
          <p:spPr>
            <a:xfrm>
              <a:off x="222400" y="4712150"/>
              <a:ext cx="5056500" cy="26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0" i="0" lang="en" sz="900" u="none" cap="none" strike="noStrike">
                  <a:solidFill>
                    <a:srgbClr val="434343"/>
                  </a:solidFill>
                  <a:latin typeface="Arial"/>
                  <a:ea typeface="Arial"/>
                  <a:cs typeface="Arial"/>
                  <a:sym typeface="Arial"/>
                </a:rPr>
                <a:t>© Watch and Code All Rights Reserved. </a:t>
              </a:r>
              <a:r>
                <a:rPr b="0" i="1" lang="en" sz="900" u="none" cap="none" strike="noStrike">
                  <a:solidFill>
                    <a:srgbClr val="434343"/>
                  </a:solidFill>
                  <a:latin typeface="Arial"/>
                  <a:ea typeface="Arial"/>
                  <a:cs typeface="Arial"/>
                  <a:sym typeface="Arial"/>
                </a:rPr>
                <a:t>https://watchandcode.com</a:t>
              </a:r>
              <a:endParaRPr b="0" i="1" sz="9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 txBox="1"/>
          <p:nvPr>
            <p:ph type="title"/>
          </p:nvPr>
        </p:nvSpPr>
        <p:spPr>
          <a:xfrm>
            <a:off x="727650" y="451925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Program Objectives</a:t>
            </a:r>
            <a:endParaRPr/>
          </a:p>
        </p:txBody>
      </p:sp>
      <p:sp>
        <p:nvSpPr>
          <p:cNvPr id="73" name="Google Shape;73;p10"/>
          <p:cNvSpPr txBox="1"/>
          <p:nvPr>
            <p:ph idx="1" type="body"/>
          </p:nvPr>
        </p:nvSpPr>
        <p:spPr>
          <a:xfrm>
            <a:off x="727650" y="1441200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400">
                <a:solidFill>
                  <a:srgbClr val="666666"/>
                </a:solidFill>
              </a:rPr>
              <a:t>Workshop 1: Get to know Javascript and start working with arrays.</a:t>
            </a:r>
            <a:endParaRPr sz="1400">
              <a:solidFill>
                <a:srgbClr val="666666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b="1" lang="en" sz="1400">
                <a:solidFill>
                  <a:schemeClr val="accent3"/>
                </a:solidFill>
              </a:rPr>
              <a:t>Workshop 2: Learn about functions. Develop the core functionality of our list application. 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" sz="1400">
                <a:solidFill>
                  <a:srgbClr val="666666"/>
                </a:solidFill>
              </a:rPr>
              <a:t>Workshop 3: Intro to objects, booleans, conditional statements, comparisons and loops logic.</a:t>
            </a:r>
            <a:endParaRPr sz="1400">
              <a:solidFill>
                <a:srgbClr val="666666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" sz="1400">
                <a:solidFill>
                  <a:srgbClr val="666666"/>
                </a:solidFill>
              </a:rPr>
              <a:t>Workshop 4:</a:t>
            </a:r>
            <a:r>
              <a:rPr b="1" lang="en" sz="1400">
                <a:solidFill>
                  <a:srgbClr val="666666"/>
                </a:solidFill>
              </a:rPr>
              <a:t> </a:t>
            </a:r>
            <a:r>
              <a:rPr lang="en" sz="1400">
                <a:solidFill>
                  <a:srgbClr val="666666"/>
                </a:solidFill>
              </a:rPr>
              <a:t>Creating a User Interface for our application (the concept of the DOM, basic HTML and CSS. </a:t>
            </a:r>
            <a:endParaRPr sz="1400">
              <a:solidFill>
                <a:srgbClr val="666666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SzPts val="1800"/>
              <a:buNone/>
            </a:pPr>
            <a:r>
              <a:t/>
            </a:r>
            <a:endParaRPr sz="1800">
              <a:solidFill>
                <a:schemeClr val="accent3"/>
              </a:solidFill>
            </a:endParaRPr>
          </a:p>
        </p:txBody>
      </p:sp>
      <p:sp>
        <p:nvSpPr>
          <p:cNvPr id="74" name="Google Shape;74;p10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8"/>
          <p:cNvSpPr txBox="1"/>
          <p:nvPr>
            <p:ph type="title"/>
          </p:nvPr>
        </p:nvSpPr>
        <p:spPr>
          <a:xfrm>
            <a:off x="727650" y="451925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Display function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</p:txBody>
      </p:sp>
      <p:sp>
        <p:nvSpPr>
          <p:cNvPr id="203" name="Google Shape;203;p28"/>
          <p:cNvSpPr txBox="1"/>
          <p:nvPr>
            <p:ph idx="1" type="body"/>
          </p:nvPr>
        </p:nvSpPr>
        <p:spPr>
          <a:xfrm>
            <a:off x="727650" y="1441200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function name() {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    	body function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  }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Create a display list function:</a:t>
            </a:r>
            <a:endParaRPr sz="1600">
              <a:solidFill>
                <a:srgbClr val="000000"/>
              </a:solidFill>
            </a:endParaRPr>
          </a:p>
        </p:txBody>
      </p:sp>
      <p:sp>
        <p:nvSpPr>
          <p:cNvPr id="204" name="Google Shape;204;p28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05" name="Google Shape;205;p28"/>
          <p:cNvSpPr txBox="1"/>
          <p:nvPr/>
        </p:nvSpPr>
        <p:spPr>
          <a:xfrm>
            <a:off x="727650" y="2683388"/>
            <a:ext cx="7688700" cy="180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function displayList(myShoppingList) {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return 'my shopping list: ' + myShoppingList;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displayList(['bread', 'milk', 'cheese']);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9"/>
          <p:cNvSpPr txBox="1"/>
          <p:nvPr>
            <p:ph type="title"/>
          </p:nvPr>
        </p:nvSpPr>
        <p:spPr>
          <a:xfrm>
            <a:off x="727650" y="451925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Edit list function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</p:txBody>
      </p:sp>
      <p:sp>
        <p:nvSpPr>
          <p:cNvPr id="211" name="Google Shape;211;p29"/>
          <p:cNvSpPr txBox="1"/>
          <p:nvPr>
            <p:ph idx="1" type="body"/>
          </p:nvPr>
        </p:nvSpPr>
        <p:spPr>
          <a:xfrm>
            <a:off x="727650" y="1136400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function name(parameter, parameter) {</a:t>
            </a:r>
            <a:endParaRPr sz="1800">
              <a:solidFill>
                <a:srgbClr val="000000"/>
              </a:solidFill>
            </a:endParaRPr>
          </a:p>
          <a:p>
            <a:pPr indent="45720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body function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}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Edit item function:</a:t>
            </a:r>
            <a:endParaRPr b="1" sz="1800">
              <a:solidFill>
                <a:srgbClr val="000000"/>
              </a:solidFill>
            </a:endParaRPr>
          </a:p>
        </p:txBody>
      </p:sp>
      <p:sp>
        <p:nvSpPr>
          <p:cNvPr id="212" name="Google Shape;212;p29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13" name="Google Shape;213;p29"/>
          <p:cNvSpPr txBox="1"/>
          <p:nvPr/>
        </p:nvSpPr>
        <p:spPr>
          <a:xfrm>
            <a:off x="727650" y="2683250"/>
            <a:ext cx="7688700" cy="193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function changeItem(targetArray,position, newValue) {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targetArray[position] = newValue; 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return list;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var changedShoppingList = changeItem(myShoppingList,2, 'oat milk');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display(changedShoppingList);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0"/>
          <p:cNvSpPr txBox="1"/>
          <p:nvPr>
            <p:ph type="title"/>
          </p:nvPr>
        </p:nvSpPr>
        <p:spPr>
          <a:xfrm>
            <a:off x="727650" y="490925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Delete item function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</p:txBody>
      </p:sp>
      <p:sp>
        <p:nvSpPr>
          <p:cNvPr id="219" name="Google Shape;219;p30"/>
          <p:cNvSpPr txBox="1"/>
          <p:nvPr>
            <p:ph idx="1" type="body"/>
          </p:nvPr>
        </p:nvSpPr>
        <p:spPr>
          <a:xfrm>
            <a:off x="727650" y="1139675"/>
            <a:ext cx="7688700" cy="15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function name(parameter) {</a:t>
            </a:r>
            <a:endParaRPr sz="1800">
              <a:solidFill>
                <a:srgbClr val="000000"/>
              </a:solidFill>
            </a:endParaRPr>
          </a:p>
          <a:p>
            <a:pPr indent="45720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body function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}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Delete item function</a:t>
            </a:r>
            <a:endParaRPr b="1"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ts val="1800"/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220" name="Google Shape;220;p30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21" name="Google Shape;221;p30"/>
          <p:cNvSpPr txBox="1"/>
          <p:nvPr/>
        </p:nvSpPr>
        <p:spPr>
          <a:xfrm>
            <a:off x="414550" y="2573725"/>
            <a:ext cx="8315100" cy="203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function deleteItem(targetArray,position) {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targetArray.splice(position, 1);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return myShoppingList;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var secondChangedShoppingList = deleteItem(myShoppingList,2);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display(secondChangedShoppingList);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1"/>
          <p:cNvSpPr/>
          <p:nvPr/>
        </p:nvSpPr>
        <p:spPr>
          <a:xfrm>
            <a:off x="6908375" y="965275"/>
            <a:ext cx="1855500" cy="450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31"/>
          <p:cNvSpPr txBox="1"/>
          <p:nvPr>
            <p:ph idx="1" type="body"/>
          </p:nvPr>
        </p:nvSpPr>
        <p:spPr>
          <a:xfrm>
            <a:off x="727650" y="1441200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600">
                <a:solidFill>
                  <a:srgbClr val="000000"/>
                </a:solidFill>
              </a:rPr>
              <a:t>1. Create a display function that shows only the 1st item of the list.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</a:pPr>
            <a:r>
              <a:rPr lang="en" sz="1600"/>
              <a:t>Alternatively, create a function that shows only the item of the chosen position.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</a:pPr>
            <a:r>
              <a:rPr lang="en" sz="1600">
                <a:solidFill>
                  <a:srgbClr val="000000"/>
                </a:solidFill>
              </a:rPr>
              <a:t>2. Create a function to add an element at the beginning of the list array and console.log the list array.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</a:pPr>
            <a:r>
              <a:rPr lang="en" sz="1600"/>
              <a:t>Alternatively, create a function to add an element at a chosen position and console.log the list array.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</a:pPr>
            <a:r>
              <a:rPr lang="en" sz="1600">
                <a:solidFill>
                  <a:srgbClr val="000000"/>
                </a:solidFill>
              </a:rPr>
              <a:t>3. Create an edit function that uses the content of the list item instead of the item index. Then console.log the array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SzPts val="1800"/>
              <a:buNone/>
            </a:pPr>
            <a:r>
              <a:rPr lang="en" sz="1600">
                <a:solidFill>
                  <a:srgbClr val="000000"/>
                </a:solidFill>
              </a:rPr>
              <a:t>4. Create a delete function that uses the content of the item instead of the item index.</a:t>
            </a:r>
            <a:endParaRPr sz="1600">
              <a:solidFill>
                <a:srgbClr val="000000"/>
              </a:solidFill>
            </a:endParaRPr>
          </a:p>
        </p:txBody>
      </p:sp>
      <p:sp>
        <p:nvSpPr>
          <p:cNvPr id="228" name="Google Shape;228;p31"/>
          <p:cNvSpPr txBox="1"/>
          <p:nvPr/>
        </p:nvSpPr>
        <p:spPr>
          <a:xfrm>
            <a:off x="6998875" y="1066975"/>
            <a:ext cx="1395600" cy="2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See solution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31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30" name="Google Shape;230;p31"/>
          <p:cNvSpPr txBox="1"/>
          <p:nvPr>
            <p:ph type="title"/>
          </p:nvPr>
        </p:nvSpPr>
        <p:spPr>
          <a:xfrm>
            <a:off x="727650" y="451925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>
                <a:solidFill>
                  <a:srgbClr val="000000"/>
                </a:solidFill>
              </a:rPr>
              <a:t>Homework #</a:t>
            </a:r>
            <a:r>
              <a:rPr lang="en"/>
              <a:t>2</a:t>
            </a:r>
            <a:r>
              <a:rPr lang="en">
                <a:solidFill>
                  <a:srgbClr val="000000"/>
                </a:solidFill>
              </a:rPr>
              <a:t>: functions and arrays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2"/>
          <p:cNvSpPr txBox="1"/>
          <p:nvPr>
            <p:ph type="title"/>
          </p:nvPr>
        </p:nvSpPr>
        <p:spPr>
          <a:xfrm>
            <a:off x="727650" y="451925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Homework #2</a:t>
            </a:r>
            <a:endParaRPr/>
          </a:p>
        </p:txBody>
      </p:sp>
      <p:sp>
        <p:nvSpPr>
          <p:cNvPr id="236" name="Google Shape;236;p32"/>
          <p:cNvSpPr txBox="1"/>
          <p:nvPr>
            <p:ph idx="1" type="body"/>
          </p:nvPr>
        </p:nvSpPr>
        <p:spPr>
          <a:xfrm>
            <a:off x="727650" y="1441200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1- Read: </a:t>
            </a:r>
            <a:r>
              <a:rPr lang="en" sz="1800">
                <a:solidFill>
                  <a:schemeClr val="hlink"/>
                </a:solidFill>
                <a:uFill>
                  <a:noFill/>
                </a:uFill>
                <a:hlinkClick r:id="rId3"/>
              </a:rPr>
              <a:t> </a:t>
            </a:r>
            <a:r>
              <a:rPr lang="en" sz="1800" u="sng">
                <a:solidFill>
                  <a:schemeClr val="hlink"/>
                </a:solidFill>
                <a:hlinkClick r:id="rId4"/>
              </a:rPr>
              <a:t>Eloquent Javascript</a:t>
            </a:r>
            <a:r>
              <a:rPr lang="en" sz="1800">
                <a:solidFill>
                  <a:srgbClr val="000000"/>
                </a:solidFill>
              </a:rPr>
              <a:t> (chapters 4, 5, 6)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2- Practice task:</a:t>
            </a:r>
            <a:r>
              <a:rPr lang="en" sz="1800">
                <a:solidFill>
                  <a:schemeClr val="hlink"/>
                </a:solidFill>
                <a:uFill>
                  <a:noFill/>
                </a:uFill>
                <a:hlinkClick r:id="rId5"/>
              </a:rPr>
              <a:t> </a:t>
            </a:r>
            <a:r>
              <a:rPr lang="en" sz="1800" u="sng">
                <a:solidFill>
                  <a:schemeClr val="hlink"/>
                </a:solidFill>
                <a:hlinkClick r:id="rId6"/>
              </a:rPr>
              <a:t>Codecademy JavaScript course</a:t>
            </a:r>
            <a:r>
              <a:rPr lang="en" sz="1800">
                <a:solidFill>
                  <a:srgbClr val="000000"/>
                </a:solidFill>
              </a:rPr>
              <a:t> (for those who didn’t complete it yet).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3- Try to solve the first 6 free challenges on </a:t>
            </a:r>
            <a:r>
              <a:rPr lang="en" sz="1800" u="sng">
                <a:solidFill>
                  <a:schemeClr val="hlink"/>
                </a:solidFill>
                <a:hlinkClick r:id="rId7"/>
              </a:rPr>
              <a:t>coderbyte</a:t>
            </a:r>
            <a:r>
              <a:rPr lang="en" sz="1800">
                <a:solidFill>
                  <a:srgbClr val="000000"/>
                </a:solidFill>
              </a:rPr>
              <a:t> </a:t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237" name="Google Shape;237;p32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3"/>
          <p:cNvSpPr txBox="1"/>
          <p:nvPr>
            <p:ph type="title"/>
          </p:nvPr>
        </p:nvSpPr>
        <p:spPr>
          <a:xfrm>
            <a:off x="727800" y="1193925"/>
            <a:ext cx="7688400" cy="12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4200"/>
              <a:t>Questions and feedback round</a:t>
            </a:r>
            <a:endParaRPr/>
          </a:p>
        </p:txBody>
      </p:sp>
      <p:sp>
        <p:nvSpPr>
          <p:cNvPr id="243" name="Google Shape;243;p33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4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249" name="Google Shape;249;p34"/>
          <p:cNvGrpSpPr/>
          <p:nvPr/>
        </p:nvGrpSpPr>
        <p:grpSpPr>
          <a:xfrm>
            <a:off x="808925" y="661388"/>
            <a:ext cx="7546200" cy="1353387"/>
            <a:chOff x="808925" y="661388"/>
            <a:chExt cx="7546200" cy="1353387"/>
          </a:xfrm>
        </p:grpSpPr>
        <p:sp>
          <p:nvSpPr>
            <p:cNvPr id="250" name="Google Shape;250;p34"/>
            <p:cNvSpPr txBox="1"/>
            <p:nvPr/>
          </p:nvSpPr>
          <p:spPr>
            <a:xfrm>
              <a:off x="808925" y="1050875"/>
              <a:ext cx="7546200" cy="9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en" sz="14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© 2018 by TeachSurfing gUG, Marta Farre, Alejandro G. Martinez. Unless otherwise noted, </a:t>
              </a:r>
              <a:r>
                <a:rPr b="0" i="0" lang="en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this work is </a:t>
              </a:r>
              <a:r>
                <a:rPr b="0" i="0" lang="en" sz="14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licensed with a Creative Commons Attribution-NonCommercial 4.0 International License. To view a copy of this license, visit http://creativecommons.org/licenses/by-nc/4.0/.</a:t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" name="Google Shape;251;p34"/>
            <p:cNvSpPr txBox="1"/>
            <p:nvPr/>
          </p:nvSpPr>
          <p:spPr>
            <a:xfrm>
              <a:off x="2226950" y="661388"/>
              <a:ext cx="3000000" cy="45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en" sz="14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 © TeachSurfing gUG, 2018</a:t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52" name="Google Shape;252;p3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918502" y="661397"/>
              <a:ext cx="1308448" cy="4578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53" name="Google Shape;253;p34"/>
          <p:cNvGrpSpPr/>
          <p:nvPr/>
        </p:nvGrpSpPr>
        <p:grpSpPr>
          <a:xfrm>
            <a:off x="0" y="3438500"/>
            <a:ext cx="9144000" cy="811200"/>
            <a:chOff x="0" y="3057500"/>
            <a:chExt cx="9144000" cy="811200"/>
          </a:xfrm>
        </p:grpSpPr>
        <p:sp>
          <p:nvSpPr>
            <p:cNvPr id="254" name="Google Shape;254;p34"/>
            <p:cNvSpPr/>
            <p:nvPr/>
          </p:nvSpPr>
          <p:spPr>
            <a:xfrm>
              <a:off x="0" y="3057500"/>
              <a:ext cx="9144000" cy="811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55" name="Google Shape;255;p34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5039700" y="3218000"/>
              <a:ext cx="2478276" cy="4902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56" name="Google Shape;256;p34"/>
          <p:cNvSpPr txBox="1"/>
          <p:nvPr/>
        </p:nvSpPr>
        <p:spPr>
          <a:xfrm>
            <a:off x="808925" y="2073375"/>
            <a:ext cx="7431000" cy="72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Attributions: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Slide 19: © Watch and Code All Rights Reserved. https://watchandcode.com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 txBox="1"/>
          <p:nvPr>
            <p:ph type="title"/>
          </p:nvPr>
        </p:nvSpPr>
        <p:spPr>
          <a:xfrm>
            <a:off x="727650" y="451925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Agenda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</p:txBody>
      </p:sp>
      <p:sp>
        <p:nvSpPr>
          <p:cNvPr id="80" name="Google Shape;80;p11"/>
          <p:cNvSpPr txBox="1"/>
          <p:nvPr>
            <p:ph idx="1" type="body"/>
          </p:nvPr>
        </p:nvSpPr>
        <p:spPr>
          <a:xfrm>
            <a:off x="727650" y="1441200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Recap workshop #1 &amp; review homework (20 min)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Block 1: arrays (60 min)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A9988"/>
              </a:buClr>
              <a:buSzPts val="1800"/>
              <a:buChar char="●"/>
            </a:pPr>
            <a:r>
              <a:rPr lang="en" sz="1800">
                <a:solidFill>
                  <a:srgbClr val="1A9988"/>
                </a:solidFill>
              </a:rPr>
              <a:t>Break (5min)</a:t>
            </a:r>
            <a:endParaRPr sz="1800">
              <a:solidFill>
                <a:srgbClr val="1A9988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Block 2: functions (35 min)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Homework &amp; feedback round (10 min)</a:t>
            </a:r>
            <a:endParaRPr sz="1800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800"/>
              <a:buNone/>
            </a:pPr>
            <a:r>
              <a:t/>
            </a:r>
            <a:endParaRPr sz="1800"/>
          </a:p>
        </p:txBody>
      </p:sp>
      <p:sp>
        <p:nvSpPr>
          <p:cNvPr id="81" name="Google Shape;81;p11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2"/>
          <p:cNvSpPr txBox="1"/>
          <p:nvPr>
            <p:ph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Recap Workshop #1: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3600"/>
              <a:t>JavaScript Foundation</a:t>
            </a:r>
            <a:endParaRPr sz="3600"/>
          </a:p>
        </p:txBody>
      </p:sp>
      <p:sp>
        <p:nvSpPr>
          <p:cNvPr id="87" name="Google Shape;87;p12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Variables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Arrays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Homework #1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2400"/>
              <a:buNone/>
            </a:pPr>
            <a:r>
              <a:t/>
            </a:r>
            <a:endParaRPr/>
          </a:p>
        </p:txBody>
      </p:sp>
      <p:sp>
        <p:nvSpPr>
          <p:cNvPr id="88" name="Google Shape;88;p12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/>
          <p:nvPr>
            <p:ph type="title"/>
          </p:nvPr>
        </p:nvSpPr>
        <p:spPr>
          <a:xfrm>
            <a:off x="727650" y="451925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What we already know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</p:txBody>
      </p:sp>
      <p:sp>
        <p:nvSpPr>
          <p:cNvPr id="94" name="Google Shape;94;p13"/>
          <p:cNvSpPr txBox="1"/>
          <p:nvPr>
            <p:ph idx="1" type="body"/>
          </p:nvPr>
        </p:nvSpPr>
        <p:spPr>
          <a:xfrm>
            <a:off x="770600" y="1514375"/>
            <a:ext cx="73494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"tomato" </a:t>
            </a:r>
            <a:r>
              <a:rPr lang="en" sz="1400">
                <a:solidFill>
                  <a:srgbClr val="980000"/>
                </a:solidFill>
              </a:rPr>
              <a:t>&lt;- String</a:t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123  </a:t>
            </a:r>
            <a:r>
              <a:rPr lang="en" sz="1400">
                <a:solidFill>
                  <a:srgbClr val="980000"/>
                </a:solidFill>
              </a:rPr>
              <a:t>&lt;- Number</a:t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true / false   </a:t>
            </a:r>
            <a:r>
              <a:rPr lang="en" sz="1400">
                <a:solidFill>
                  <a:srgbClr val="980000"/>
                </a:solidFill>
              </a:rPr>
              <a:t>&lt;- Boolean</a:t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var vegetable = "tomato"  </a:t>
            </a:r>
            <a:r>
              <a:rPr lang="en" sz="1400">
                <a:solidFill>
                  <a:srgbClr val="980000"/>
                </a:solidFill>
              </a:rPr>
              <a:t>&lt;- Declaring a variable</a:t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var vegetables = ["cucumber","onion"];</a:t>
            </a:r>
            <a:r>
              <a:rPr lang="en" sz="2400"/>
              <a:t> </a:t>
            </a:r>
            <a:r>
              <a:rPr lang="en" sz="1400">
                <a:solidFill>
                  <a:srgbClr val="980000"/>
                </a:solidFill>
              </a:rPr>
              <a:t>&lt;- Declaring an array</a:t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 sz="2400"/>
          </a:p>
        </p:txBody>
      </p:sp>
      <p:sp>
        <p:nvSpPr>
          <p:cNvPr id="95" name="Google Shape;95;p13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/>
          <p:nvPr>
            <p:ph type="title"/>
          </p:nvPr>
        </p:nvSpPr>
        <p:spPr>
          <a:xfrm>
            <a:off x="727650" y="451925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sz="2400"/>
              <a:t>ShoppingList App core functionality</a:t>
            </a:r>
            <a:endParaRPr sz="2200"/>
          </a:p>
        </p:txBody>
      </p:sp>
      <p:sp>
        <p:nvSpPr>
          <p:cNvPr id="101" name="Google Shape;101;p14"/>
          <p:cNvSpPr txBox="1"/>
          <p:nvPr>
            <p:ph idx="1" type="body"/>
          </p:nvPr>
        </p:nvSpPr>
        <p:spPr>
          <a:xfrm>
            <a:off x="727650" y="1441200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</a:rPr>
              <a:t>In this workshop we will build a ShoppingList app - an application where one can view and manage their shopping list. Our app will have the below features: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View shopping list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Add items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Edit items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Delete items</a:t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102" name="Google Shape;102;p14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5"/>
          <p:cNvSpPr txBox="1"/>
          <p:nvPr>
            <p:ph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3200"/>
              <a:t>BLOCK 1: Working with arrays</a:t>
            </a:r>
            <a:endParaRPr sz="3200"/>
          </a:p>
        </p:txBody>
      </p:sp>
      <p:sp>
        <p:nvSpPr>
          <p:cNvPr id="108" name="Google Shape;108;p15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</a:pPr>
            <a:r>
              <a:rPr lang="en">
                <a:solidFill>
                  <a:srgbClr val="FFFFFF"/>
                </a:solidFill>
              </a:rPr>
              <a:t>CONCEPT</a:t>
            </a:r>
            <a:endParaRPr>
              <a:solidFill>
                <a:srgbClr val="FFFFFF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</a:pPr>
            <a:r>
              <a:rPr lang="en">
                <a:solidFill>
                  <a:srgbClr val="FFFFFF"/>
                </a:solidFill>
              </a:rPr>
              <a:t>PRACTICE</a:t>
            </a:r>
            <a:endParaRPr>
              <a:solidFill>
                <a:srgbClr val="FFFFFF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</a:pPr>
            <a:r>
              <a:rPr lang="en">
                <a:solidFill>
                  <a:srgbClr val="FFFFFF"/>
                </a:solidFill>
              </a:rPr>
              <a:t>QUESTIONS?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9" name="Google Shape;109;p15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6"/>
          <p:cNvSpPr txBox="1"/>
          <p:nvPr>
            <p:ph type="title"/>
          </p:nvPr>
        </p:nvSpPr>
        <p:spPr>
          <a:xfrm>
            <a:off x="727650" y="451925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Create an array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</p:txBody>
      </p:sp>
      <p:sp>
        <p:nvSpPr>
          <p:cNvPr id="115" name="Google Shape;115;p16"/>
          <p:cNvSpPr txBox="1"/>
          <p:nvPr>
            <p:ph idx="1" type="body"/>
          </p:nvPr>
        </p:nvSpPr>
        <p:spPr>
          <a:xfrm>
            <a:off x="727650" y="1441200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var myShoppingList = ['tomatoes', 'bread', 'oat'];</a:t>
            </a:r>
            <a:endParaRPr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6" name="Google Shape;116;p16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7"/>
          <p:cNvSpPr txBox="1"/>
          <p:nvPr>
            <p:ph type="title"/>
          </p:nvPr>
        </p:nvSpPr>
        <p:spPr>
          <a:xfrm>
            <a:off x="727650" y="451925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View array items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</p:txBody>
      </p:sp>
      <p:sp>
        <p:nvSpPr>
          <p:cNvPr id="122" name="Google Shape;122;p17"/>
          <p:cNvSpPr txBox="1"/>
          <p:nvPr>
            <p:ph idx="1" type="body"/>
          </p:nvPr>
        </p:nvSpPr>
        <p:spPr>
          <a:xfrm>
            <a:off x="727650" y="1441200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myShoppingList;</a:t>
            </a:r>
            <a:endParaRPr sz="18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" sz="1800"/>
              <a:t>result: &gt; ['tomatoes', 'bread', 'oat']</a:t>
            </a:r>
            <a:endParaRPr sz="1800"/>
          </a:p>
          <a:p>
            <a:pPr indent="45720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 sz="1000"/>
          </a:p>
        </p:txBody>
      </p:sp>
      <p:sp>
        <p:nvSpPr>
          <p:cNvPr id="123" name="Google Shape;123;p17"/>
          <p:cNvSpPr txBox="1"/>
          <p:nvPr>
            <p:ph idx="12" type="sldNum"/>
          </p:nvPr>
        </p:nvSpPr>
        <p:spPr>
          <a:xfrm>
            <a:off x="8355252" y="4759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4" name="Google Shape;124;p17"/>
          <p:cNvSpPr txBox="1"/>
          <p:nvPr/>
        </p:nvSpPr>
        <p:spPr>
          <a:xfrm>
            <a:off x="727650" y="2583750"/>
            <a:ext cx="7542900" cy="171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console.log('My shopping list:', myShoppingList);</a:t>
            </a:r>
            <a:endParaRPr b="0" i="0" sz="1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16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result: &gt; My shopping list: ['tomatoes', 'bread', 'oat']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achSurfing-V1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