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37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3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36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35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34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3.xml"/>
  <Override ContentType="application/vnd.openxmlformats-officedocument.presentationml.slide+xml" PartName="/ppt/slides/slide38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2.xml"/>
  <Override ContentType="application/vnd.openxmlformats-officedocument.presentationml.slide+xml" PartName="/ppt/slides/slide37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6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5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  <p:sldId id="289" r:id="rId38"/>
    <p:sldId id="290" r:id="rId39"/>
    <p:sldId id="291" r:id="rId40"/>
    <p:sldId id="292" r:id="rId41"/>
    <p:sldId id="293" r:id="rId42"/>
  </p:sldIdLst>
  <p:sldSz cy="5143500" cx="9144000"/>
  <p:notesSz cx="6858000" cy="9144000"/>
  <p:embeddedFontLst>
    <p:embeddedFont>
      <p:font typeface="Raleway"/>
      <p:regular r:id="rId43"/>
      <p:bold r:id="rId44"/>
      <p:italic r:id="rId45"/>
      <p:boldItalic r:id="rId46"/>
    </p:embeddedFont>
    <p:embeddedFont>
      <p:font typeface="Lato"/>
      <p:regular r:id="rId47"/>
      <p:bold r:id="rId48"/>
      <p:italic r:id="rId49"/>
      <p:boldItalic r:id="rId5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slide" Target="slides/slide36.xml"/><Relationship Id="rId42" Type="http://schemas.openxmlformats.org/officeDocument/2006/relationships/slide" Target="slides/slide38.xml"/><Relationship Id="rId41" Type="http://schemas.openxmlformats.org/officeDocument/2006/relationships/slide" Target="slides/slide37.xml"/><Relationship Id="rId44" Type="http://schemas.openxmlformats.org/officeDocument/2006/relationships/font" Target="fonts/Raleway-bold.fntdata"/><Relationship Id="rId43" Type="http://schemas.openxmlformats.org/officeDocument/2006/relationships/font" Target="fonts/Raleway-regular.fntdata"/><Relationship Id="rId46" Type="http://schemas.openxmlformats.org/officeDocument/2006/relationships/font" Target="fonts/Raleway-boldItalic.fntdata"/><Relationship Id="rId45" Type="http://schemas.openxmlformats.org/officeDocument/2006/relationships/font" Target="fonts/Raleway-italic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48" Type="http://schemas.openxmlformats.org/officeDocument/2006/relationships/font" Target="fonts/Lato-bold.fntdata"/><Relationship Id="rId47" Type="http://schemas.openxmlformats.org/officeDocument/2006/relationships/font" Target="fonts/Lato-regular.fntdata"/><Relationship Id="rId49" Type="http://schemas.openxmlformats.org/officeDocument/2006/relationships/font" Target="fonts/Lato-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31" Type="http://schemas.openxmlformats.org/officeDocument/2006/relationships/slide" Target="slides/slide27.xml"/><Relationship Id="rId30" Type="http://schemas.openxmlformats.org/officeDocument/2006/relationships/slide" Target="slides/slide26.xml"/><Relationship Id="rId33" Type="http://schemas.openxmlformats.org/officeDocument/2006/relationships/slide" Target="slides/slide29.xml"/><Relationship Id="rId32" Type="http://schemas.openxmlformats.org/officeDocument/2006/relationships/slide" Target="slides/slide28.xml"/><Relationship Id="rId35" Type="http://schemas.openxmlformats.org/officeDocument/2006/relationships/slide" Target="slides/slide31.xml"/><Relationship Id="rId34" Type="http://schemas.openxmlformats.org/officeDocument/2006/relationships/slide" Target="slides/slide30.xml"/><Relationship Id="rId37" Type="http://schemas.openxmlformats.org/officeDocument/2006/relationships/slide" Target="slides/slide33.xml"/><Relationship Id="rId36" Type="http://schemas.openxmlformats.org/officeDocument/2006/relationships/slide" Target="slides/slide32.xml"/><Relationship Id="rId39" Type="http://schemas.openxmlformats.org/officeDocument/2006/relationships/slide" Target="slides/slide35.xml"/><Relationship Id="rId38" Type="http://schemas.openxmlformats.org/officeDocument/2006/relationships/slide" Target="slides/slide34.xml"/><Relationship Id="rId20" Type="http://schemas.openxmlformats.org/officeDocument/2006/relationships/slide" Target="slides/slide16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28" Type="http://schemas.openxmlformats.org/officeDocument/2006/relationships/slide" Target="slides/slide24.xml"/><Relationship Id="rId27" Type="http://schemas.openxmlformats.org/officeDocument/2006/relationships/slide" Target="slides/slide23.xml"/><Relationship Id="rId29" Type="http://schemas.openxmlformats.org/officeDocument/2006/relationships/slide" Target="slides/slide25.xml"/><Relationship Id="rId50" Type="http://schemas.openxmlformats.org/officeDocument/2006/relationships/font" Target="fonts/Lato-boldItalic.fntdata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9" name="Google Shape;59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2" name="Google Shape;142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4" name="Google Shape;154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1" name="Google Shape;161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0" name="Google Shape;170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6" name="Google Shape;176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83" name="Google Shape;183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90" name="Google Shape;190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97" name="Google Shape;197;p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06" name="Google Shape;206;p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13" name="Google Shape;213;p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9" name="Google Shape;69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22" name="Google Shape;222;p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32" name="Google Shape;232;p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38" name="Google Shape;238;p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2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45" name="Google Shape;245;p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52" name="Google Shape;252;p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7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59" name="Google Shape;259;p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6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p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68" name="Google Shape;268;p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3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2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75" name="Google Shape;275;p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2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2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84" name="Google Shape;284;p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8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p2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90" name="Google Shape;290;p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6" name="Google Shape;76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5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p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97" name="Google Shape;297;p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2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p3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04" name="Google Shape;304;p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0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Google Shape;311;p3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12" name="Google Shape;312;p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7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Google Shape;318;p3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19" name="Google Shape;319;p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7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Google Shape;328;p3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29" name="Google Shape;329;p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3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Google Shape;334;p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35" name="Google Shape;335;p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0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Google Shape;341;p3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42" name="Google Shape;342;p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9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Google Shape;350;p3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51" name="Google Shape;351;p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5" name="Shape 3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Google Shape;356;p3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57" name="Google Shape;357;p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3" name="Google Shape;83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0" name="Google Shape;90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7" name="Google Shape;97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9" name="Google Shape;109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8" name="Google Shape;118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5" name="Google Shape;125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Splitter">
  <p:cSld name="BIG_NUMBER">
    <p:bg>
      <p:bgPr>
        <a:solidFill>
          <a:schemeClr val="dk1"/>
        </a:solidFill>
      </p:bgPr>
    </p:bg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oogle Shape;13;p2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14" name="Google Shape;14;p2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" name="Google Shape;15;p2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6" name="Google Shape;16;p2"/>
          <p:cNvSpPr txBox="1"/>
          <p:nvPr>
            <p:ph hasCustomPrompt="1" type="title"/>
          </p:nvPr>
        </p:nvSpPr>
        <p:spPr>
          <a:xfrm>
            <a:off x="729450" y="733950"/>
            <a:ext cx="7688400" cy="1244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7" name="Google Shape;17;p2"/>
          <p:cNvSpPr txBox="1"/>
          <p:nvPr>
            <p:ph idx="1" type="body"/>
          </p:nvPr>
        </p:nvSpPr>
        <p:spPr>
          <a:xfrm>
            <a:off x="729450" y="2272888"/>
            <a:ext cx="7688400" cy="15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Char char="●"/>
              <a:defRPr sz="2400">
                <a:solidFill>
                  <a:schemeClr val="lt1"/>
                </a:solidFill>
              </a:defRPr>
            </a:lvl1pPr>
            <a:lvl2pPr indent="-3429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800"/>
              <a:buChar char="○"/>
              <a:defRPr sz="1800">
                <a:solidFill>
                  <a:schemeClr val="lt1"/>
                </a:solidFill>
              </a:defRPr>
            </a:lvl2pPr>
            <a:lvl3pPr indent="-29845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indent="-29845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indent="-29845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indent="-29845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indent="-29845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indent="-29845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indent="-29845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8" name="Google Shape;18;p2"/>
          <p:cNvSpPr txBox="1"/>
          <p:nvPr>
            <p:ph idx="12" type="sldNum"/>
          </p:nvPr>
        </p:nvSpPr>
        <p:spPr>
          <a:xfrm>
            <a:off x="8355252" y="47590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oogle Shape;20;p3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21" name="Google Shape;21;p3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" name="Google Shape;22;p3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3" name="Google Shape;23;p3"/>
          <p:cNvSpPr txBox="1"/>
          <p:nvPr>
            <p:ph type="title"/>
          </p:nvPr>
        </p:nvSpPr>
        <p:spPr>
          <a:xfrm>
            <a:off x="727650" y="451925"/>
            <a:ext cx="7688700" cy="53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24" name="Google Shape;24;p3"/>
          <p:cNvSpPr txBox="1"/>
          <p:nvPr>
            <p:ph idx="1" type="body"/>
          </p:nvPr>
        </p:nvSpPr>
        <p:spPr>
          <a:xfrm>
            <a:off x="727650" y="1441200"/>
            <a:ext cx="7688700" cy="226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29845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25" name="Google Shape;25;p3"/>
          <p:cNvSpPr txBox="1"/>
          <p:nvPr>
            <p:ph idx="12" type="sldNum"/>
          </p:nvPr>
        </p:nvSpPr>
        <p:spPr>
          <a:xfrm>
            <a:off x="8355252" y="47590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ractice">
  <p:cSld name="TITLE_AND_BODY_1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4"/>
          <p:cNvSpPr txBox="1"/>
          <p:nvPr>
            <p:ph idx="1" type="body"/>
          </p:nvPr>
        </p:nvSpPr>
        <p:spPr>
          <a:xfrm>
            <a:off x="727650" y="1441200"/>
            <a:ext cx="7688700" cy="226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29845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28" name="Google Shape;28;p4"/>
          <p:cNvSpPr/>
          <p:nvPr/>
        </p:nvSpPr>
        <p:spPr>
          <a:xfrm>
            <a:off x="-30900" y="-76650"/>
            <a:ext cx="9205800" cy="1267800"/>
          </a:xfrm>
          <a:prstGeom prst="rect">
            <a:avLst/>
          </a:prstGeom>
          <a:solidFill>
            <a:srgbClr val="1A998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" name="Google Shape;29;p4"/>
          <p:cNvSpPr txBox="1"/>
          <p:nvPr>
            <p:ph idx="12" type="sldNum"/>
          </p:nvPr>
        </p:nvSpPr>
        <p:spPr>
          <a:xfrm>
            <a:off x="8355252" y="47590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30" name="Google Shape;30;p4"/>
          <p:cNvSpPr txBox="1"/>
          <p:nvPr>
            <p:ph type="title"/>
          </p:nvPr>
        </p:nvSpPr>
        <p:spPr>
          <a:xfrm>
            <a:off x="727650" y="451925"/>
            <a:ext cx="7688700" cy="53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None/>
              <a:defRPr sz="2600"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pic>
        <p:nvPicPr>
          <p:cNvPr id="31" name="Google Shape;31;p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376736" y="237449"/>
            <a:ext cx="514839" cy="535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5"/>
          <p:cNvSpPr/>
          <p:nvPr/>
        </p:nvSpPr>
        <p:spPr>
          <a:xfrm>
            <a:off x="0" y="0"/>
            <a:ext cx="4572000" cy="47037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34" name="Google Shape;34;p5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35" name="Google Shape;35;p5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" name="Google Shape;36;p5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7" name="Google Shape;37;p5"/>
          <p:cNvSpPr txBox="1"/>
          <p:nvPr>
            <p:ph type="title"/>
          </p:nvPr>
        </p:nvSpPr>
        <p:spPr>
          <a:xfrm>
            <a:off x="730000" y="1318650"/>
            <a:ext cx="3300900" cy="168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38" name="Google Shape;38;p5"/>
          <p:cNvSpPr txBox="1"/>
          <p:nvPr>
            <p:ph idx="1" type="subTitle"/>
          </p:nvPr>
        </p:nvSpPr>
        <p:spPr>
          <a:xfrm>
            <a:off x="724950" y="3161525"/>
            <a:ext cx="3300900" cy="75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39" name="Google Shape;39;p5"/>
          <p:cNvSpPr txBox="1"/>
          <p:nvPr>
            <p:ph idx="2" type="body"/>
          </p:nvPr>
        </p:nvSpPr>
        <p:spPr>
          <a:xfrm>
            <a:off x="5174225" y="1352625"/>
            <a:ext cx="3374400" cy="302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29845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40" name="Google Shape;40;p5"/>
          <p:cNvSpPr txBox="1"/>
          <p:nvPr>
            <p:ph idx="12" type="sldNum"/>
          </p:nvPr>
        </p:nvSpPr>
        <p:spPr>
          <a:xfrm>
            <a:off x="8355252" y="47590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oogle Shape;42;p6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43" name="Google Shape;43;p6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" name="Google Shape;44;p6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5" name="Google Shape;45;p6"/>
          <p:cNvSpPr txBox="1"/>
          <p:nvPr>
            <p:ph type="title"/>
          </p:nvPr>
        </p:nvSpPr>
        <p:spPr>
          <a:xfrm>
            <a:off x="729450" y="1322450"/>
            <a:ext cx="7688400" cy="151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6" name="Google Shape;46;p6"/>
          <p:cNvSpPr txBox="1"/>
          <p:nvPr>
            <p:ph idx="12" type="sldNum"/>
          </p:nvPr>
        </p:nvSpPr>
        <p:spPr>
          <a:xfrm>
            <a:off x="8355252" y="47590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" name="Google Shape;48;p7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49" name="Google Shape;49;p7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" name="Google Shape;50;p7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1" name="Google Shape;51;p7"/>
          <p:cNvSpPr txBox="1"/>
          <p:nvPr>
            <p:ph type="title"/>
          </p:nvPr>
        </p:nvSpPr>
        <p:spPr>
          <a:xfrm>
            <a:off x="727800" y="523150"/>
            <a:ext cx="7688400" cy="53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52" name="Google Shape;52;p7"/>
          <p:cNvSpPr txBox="1"/>
          <p:nvPr>
            <p:ph idx="1" type="body"/>
          </p:nvPr>
        </p:nvSpPr>
        <p:spPr>
          <a:xfrm>
            <a:off x="727800" y="1369975"/>
            <a:ext cx="3774300" cy="226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29845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3" name="Google Shape;53;p7"/>
          <p:cNvSpPr txBox="1"/>
          <p:nvPr>
            <p:ph idx="2" type="body"/>
          </p:nvPr>
        </p:nvSpPr>
        <p:spPr>
          <a:xfrm>
            <a:off x="4641904" y="1369975"/>
            <a:ext cx="3774300" cy="226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29845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4" name="Google Shape;54;p7"/>
          <p:cNvSpPr txBox="1"/>
          <p:nvPr>
            <p:ph idx="12" type="sldNum"/>
          </p:nvPr>
        </p:nvSpPr>
        <p:spPr>
          <a:xfrm>
            <a:off x="8355252" y="47590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8"/>
          <p:cNvSpPr txBox="1"/>
          <p:nvPr>
            <p:ph idx="12" type="sldNum"/>
          </p:nvPr>
        </p:nvSpPr>
        <p:spPr>
          <a:xfrm>
            <a:off x="8355252" y="47590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hyperlink" Target="http://creativecommons.org/licenses/by-nc/4.0/" TargetMode="External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10" Type="http://schemas.openxmlformats.org/officeDocument/2006/relationships/theme" Target="../theme/theme1.xml"/><Relationship Id="rId9" Type="http://schemas.openxmlformats.org/officeDocument/2006/relationships/slideLayout" Target="../slideLayouts/slideLayout7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treamline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Raleway"/>
              <a:buNone/>
              <a:defRPr b="1" i="0" sz="2800" u="none" cap="none" strike="noStrik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Raleway"/>
              <a:buNone/>
              <a:defRPr b="1" i="0" sz="2800" u="none" cap="none" strike="noStrik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Raleway"/>
              <a:buNone/>
              <a:defRPr b="1" i="0" sz="2800" u="none" cap="none" strike="noStrik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Raleway"/>
              <a:buNone/>
              <a:defRPr b="1" i="0" sz="2800" u="none" cap="none" strike="noStrik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Raleway"/>
              <a:buNone/>
              <a:defRPr b="1" i="0" sz="2800" u="none" cap="none" strike="noStrik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Raleway"/>
              <a:buNone/>
              <a:defRPr b="1" i="0" sz="2800" u="none" cap="none" strike="noStrik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Raleway"/>
              <a:buNone/>
              <a:defRPr b="1" i="0" sz="2800" u="none" cap="none" strike="noStrik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Raleway"/>
              <a:buNone/>
              <a:defRPr b="1" i="0" sz="2800" u="none" cap="none" strike="noStrik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Raleway"/>
              <a:buNone/>
              <a:defRPr b="1" i="0" sz="2800" u="none" cap="none" strike="noStrik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Lato"/>
              <a:buChar char="●"/>
              <a:defRPr b="0" i="0" sz="18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Lato"/>
              <a:buChar char="○"/>
              <a:defRPr b="0" i="0" sz="1400" u="none" cap="none" strike="noStrike">
                <a:solidFill>
                  <a:srgbClr val="434343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29845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b="0" i="0" sz="11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29845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b="0" i="0" sz="11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29845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b="0" i="0" sz="11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29845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b="0" i="0" sz="11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29845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b="0" i="0" sz="11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29845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b="0" i="0" sz="11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29845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100"/>
              <a:buFont typeface="Lato"/>
              <a:buChar char="■"/>
              <a:defRPr b="0" i="0" sz="11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355252" y="47590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9" name="Google Shape;9;p1"/>
          <p:cNvSpPr txBox="1"/>
          <p:nvPr/>
        </p:nvSpPr>
        <p:spPr>
          <a:xfrm>
            <a:off x="1686400" y="578200"/>
            <a:ext cx="6938400" cy="80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" name="Google Shape;10;p1"/>
          <p:cNvSpPr txBox="1"/>
          <p:nvPr/>
        </p:nvSpPr>
        <p:spPr>
          <a:xfrm>
            <a:off x="241150" y="4768200"/>
            <a:ext cx="8066100" cy="375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0" i="0" lang="en" sz="900" u="none" cap="none" strike="noStrike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© TeachSurfing gUG, 2018. </a:t>
            </a:r>
            <a:r>
              <a:rPr b="0" i="1" lang="en" sz="900" u="none" cap="none" strike="noStrike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In collaboration with Zalando SE. </a:t>
            </a:r>
            <a:r>
              <a:rPr b="0" i="0" lang="en" sz="900" u="none" cap="none" strike="noStrike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Licensed under </a:t>
            </a:r>
            <a:r>
              <a:rPr b="0" i="0" lang="en" sz="900" u="sng" cap="none" strike="noStrik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1"/>
              </a:rPr>
              <a:t>CC BY-NC 4.0</a:t>
            </a:r>
            <a:r>
              <a:rPr b="0" i="0" lang="en" sz="900" u="none" cap="none" strike="noStrike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b="0" i="0" sz="900" u="none" cap="none" strike="noStrike">
              <a:solidFill>
                <a:srgbClr val="43434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" name="Google Shape;11;p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383735" y="239325"/>
            <a:ext cx="491728" cy="511175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3"/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hyperlink" Target="https://glitch.com" TargetMode="Externa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hyperlink" Target="https://glitch.com/edit/#!/teach-surfing-js3-practice1?path=script.js:31:0" TargetMode="Externa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hyperlink" Target="https://developer.mozilla.org/bm/docs/Web/JavaScript/Guide/Working_with_Objects" TargetMode="External"/><Relationship Id="rId4" Type="http://schemas.openxmlformats.org/officeDocument/2006/relationships/hyperlink" Target="https://developer.mozilla.org/en-US/docs/Web/JavaScript/Reference/Global_Objects/Object" TargetMode="Externa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8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Relationship Id="rId3" Type="http://schemas.openxmlformats.org/officeDocument/2006/relationships/hyperlink" Target="https://glitch.com/edit/#!/teach-surfing-js3-practice2?path=script.js:35:1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Relationship Id="rId3" Type="http://schemas.openxmlformats.org/officeDocument/2006/relationships/hyperlink" Target="https://glitch.com/edit/#!/teach-surfing-js3-practice2?path=script.js:35:1" TargetMode="Externa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Relationship Id="rId3" Type="http://schemas.openxmlformats.org/officeDocument/2006/relationships/hyperlink" Target="https://developer.mozilla.org/en-US/docs/Web/JavaScript/Reference/Operators/Logical_Operators" TargetMode="External"/><Relationship Id="rId4" Type="http://schemas.openxmlformats.org/officeDocument/2006/relationships/hyperlink" Target="https://eloquentjavascript.net/04_data.html" TargetMode="Externa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9.png"/><Relationship Id="rId4" Type="http://schemas.openxmlformats.org/officeDocument/2006/relationships/hyperlink" Target="https://developer.mozilla.org/en-US/docs/Web/JavaScript/Reference/Statements/for...of" TargetMode="External"/><Relationship Id="rId5" Type="http://schemas.openxmlformats.org/officeDocument/2006/relationships/hyperlink" Target="https://developer.mozilla.org/en-US/docs/MDN/About$history" TargetMode="Externa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7.xml"/><Relationship Id="rId3" Type="http://schemas.openxmlformats.org/officeDocument/2006/relationships/hyperlink" Target="https://glitch.com/edit/#!/teach-surfing-js3-practice3?path=script.js:34:1" TargetMode="Externa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Relationship Id="rId3" Type="http://schemas.openxmlformats.org/officeDocument/2006/relationships/hyperlink" Target="https://www.w3schools.com/js/js_loop_for.asp" TargetMode="External"/><Relationship Id="rId4" Type="http://schemas.openxmlformats.org/officeDocument/2006/relationships/hyperlink" Target="https://developer.mozilla.org/en-US/docs/Web/JavaScript/Reference/Global_Objects/Array/forEach" TargetMode="External"/><Relationship Id="rId5" Type="http://schemas.openxmlformats.org/officeDocument/2006/relationships/hyperlink" Target="https://developer.mozilla.org/en-US/docs/Web/JavaScript/Reference/Global_Objects/Array/map" TargetMode="External"/><Relationship Id="rId6" Type="http://schemas.openxmlformats.org/officeDocument/2006/relationships/hyperlink" Target="https://developer.mozilla.org/en-US/docs/Web/JavaScript/Reference/Global_Objects/Array/filter" TargetMode="External"/><Relationship Id="rId7" Type="http://schemas.openxmlformats.org/officeDocument/2006/relationships/hyperlink" Target="https://www.sitepoint.com/recursion-functional-javascript/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3.xml"/><Relationship Id="rId3" Type="http://schemas.openxmlformats.org/officeDocument/2006/relationships/image" Target="../media/image10.png"/><Relationship Id="rId4" Type="http://schemas.openxmlformats.org/officeDocument/2006/relationships/image" Target="../media/image12.png"/><Relationship Id="rId5" Type="http://schemas.openxmlformats.org/officeDocument/2006/relationships/image" Target="../media/image7.png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Relationship Id="rId3" Type="http://schemas.openxmlformats.org/officeDocument/2006/relationships/hyperlink" Target="https://www.w3schools.com/js/js_if_else.asp" TargetMode="External"/><Relationship Id="rId4" Type="http://schemas.openxmlformats.org/officeDocument/2006/relationships/hyperlink" Target="https://www.w3schools.com/js/js_if_else.asp" TargetMode="External"/><Relationship Id="rId5" Type="http://schemas.openxmlformats.org/officeDocument/2006/relationships/hyperlink" Target="https://www.w3schools.com/js/js_if_else.asp" TargetMode="External"/><Relationship Id="rId6" Type="http://schemas.openxmlformats.org/officeDocument/2006/relationships/hyperlink" Target="https://developer.mozilla.org/en-US/docs/Web/JavaScript/Reference/Operators/Conditional_Operator" TargetMode="External"/></Relationships>
</file>

<file path=ppt/slides/_rels/slide3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Relationship Id="rId3" Type="http://schemas.openxmlformats.org/officeDocument/2006/relationships/hyperlink" Target="https://www.w3schools.com/js/js_operators.asp" TargetMode="External"/><Relationship Id="rId4" Type="http://schemas.openxmlformats.org/officeDocument/2006/relationships/hyperlink" Target="https://www.freecodecamp.org/challenges/increment-a-number-with-javascript" TargetMode="External"/><Relationship Id="rId5" Type="http://schemas.openxmlformats.org/officeDocument/2006/relationships/hyperlink" Target="https://glitch.com/edit/#!/teach-surfing-js3-homework?path=script.js:63:1" TargetMode="External"/></Relationships>
</file>

<file path=ppt/slides/_rels/slide3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8.xml"/><Relationship Id="rId3" Type="http://schemas.openxmlformats.org/officeDocument/2006/relationships/image" Target="../media/image11.png"/><Relationship Id="rId4" Type="http://schemas.openxmlformats.org/officeDocument/2006/relationships/image" Target="../media/image1.png"/><Relationship Id="rId5" Type="http://schemas.openxmlformats.org/officeDocument/2006/relationships/hyperlink" Target="https://developer.mozilla.org/en-US/docs/MDN/About$history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hyperlink" Target="https://glitch.com/edit/#!/teach-surfing-js2-homework?path=script.js:12:0" TargetMode="Externa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9"/>
          <p:cNvSpPr txBox="1"/>
          <p:nvPr>
            <p:ph type="title"/>
          </p:nvPr>
        </p:nvSpPr>
        <p:spPr>
          <a:xfrm>
            <a:off x="729450" y="733950"/>
            <a:ext cx="7688400" cy="1244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" sz="4200"/>
              <a:t>JavaScript for beginners</a:t>
            </a:r>
            <a:endParaRPr sz="42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" sz="4200"/>
              <a:t>TeachSurfing workshop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t/>
            </a:r>
            <a:endParaRPr/>
          </a:p>
        </p:txBody>
      </p:sp>
      <p:sp>
        <p:nvSpPr>
          <p:cNvPr id="62" name="Google Shape;62;p9"/>
          <p:cNvSpPr txBox="1"/>
          <p:nvPr>
            <p:ph idx="1" type="body"/>
          </p:nvPr>
        </p:nvSpPr>
        <p:spPr>
          <a:xfrm>
            <a:off x="729450" y="2272888"/>
            <a:ext cx="7688400" cy="15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">
                <a:solidFill>
                  <a:srgbClr val="FFFFFF"/>
                </a:solidFill>
              </a:rPr>
              <a:t>Workshop #3</a:t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2400"/>
              <a:buNone/>
            </a:pPr>
            <a:r>
              <a:t/>
            </a:r>
            <a:endParaRPr/>
          </a:p>
        </p:txBody>
      </p:sp>
      <p:sp>
        <p:nvSpPr>
          <p:cNvPr id="63" name="Google Shape;63;p9"/>
          <p:cNvSpPr txBox="1"/>
          <p:nvPr>
            <p:ph idx="12" type="sldNum"/>
          </p:nvPr>
        </p:nvSpPr>
        <p:spPr>
          <a:xfrm>
            <a:off x="8355252" y="47590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grpSp>
        <p:nvGrpSpPr>
          <p:cNvPr id="64" name="Google Shape;64;p9"/>
          <p:cNvGrpSpPr/>
          <p:nvPr/>
        </p:nvGrpSpPr>
        <p:grpSpPr>
          <a:xfrm>
            <a:off x="0" y="3438500"/>
            <a:ext cx="9144000" cy="811200"/>
            <a:chOff x="0" y="3057500"/>
            <a:chExt cx="9144000" cy="811200"/>
          </a:xfrm>
        </p:grpSpPr>
        <p:sp>
          <p:nvSpPr>
            <p:cNvPr id="65" name="Google Shape;65;p9"/>
            <p:cNvSpPr/>
            <p:nvPr/>
          </p:nvSpPr>
          <p:spPr>
            <a:xfrm>
              <a:off x="0" y="3057500"/>
              <a:ext cx="9144000" cy="8112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66" name="Google Shape;66;p9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5039700" y="3218000"/>
              <a:ext cx="2478276" cy="490200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8"/>
          <p:cNvSpPr txBox="1"/>
          <p:nvPr>
            <p:ph type="title"/>
          </p:nvPr>
        </p:nvSpPr>
        <p:spPr>
          <a:xfrm>
            <a:off x="727650" y="451925"/>
            <a:ext cx="7688700" cy="53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"/>
              <a:t>Manipulating Objects</a:t>
            </a:r>
            <a:endParaRPr/>
          </a:p>
        </p:txBody>
      </p:sp>
      <p:sp>
        <p:nvSpPr>
          <p:cNvPr id="145" name="Google Shape;145;p18"/>
          <p:cNvSpPr txBox="1"/>
          <p:nvPr>
            <p:ph idx="1" type="body"/>
          </p:nvPr>
        </p:nvSpPr>
        <p:spPr>
          <a:xfrm>
            <a:off x="727650" y="1441200"/>
            <a:ext cx="7688700" cy="226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1800">
                <a:solidFill>
                  <a:srgbClr val="000000"/>
                </a:solidFill>
              </a:rPr>
              <a:t>Read the car name value:</a:t>
            </a:r>
            <a:endParaRPr sz="1800">
              <a:solidFill>
                <a:srgbClr val="000000"/>
              </a:solidFill>
            </a:endParaRPr>
          </a:p>
          <a:p>
            <a:pPr indent="457200" lvl="0" marL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</a:pPr>
            <a:r>
              <a:rPr lang="en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car.name;</a:t>
            </a:r>
            <a:endParaRPr sz="18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SzPts val="1800"/>
              <a:buNone/>
            </a:pPr>
            <a:r>
              <a:rPr lang="en" sz="1800">
                <a:solidFill>
                  <a:srgbClr val="000000"/>
                </a:solidFill>
              </a:rPr>
              <a:t>Inserting a new property, i.e color:</a:t>
            </a:r>
            <a:endParaRPr sz="1800">
              <a:solidFill>
                <a:srgbClr val="000000"/>
              </a:solidFill>
            </a:endParaRPr>
          </a:p>
          <a:p>
            <a:pPr indent="457200" lvl="0" marL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</a:pPr>
            <a:r>
              <a:rPr lang="en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car.color = 'blue';</a:t>
            </a:r>
            <a:r>
              <a:rPr b="1" lang="en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endParaRPr sz="18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b="1" sz="18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500"/>
              </a:spcBef>
              <a:spcAft>
                <a:spcPts val="1600"/>
              </a:spcAft>
              <a:buSzPts val="1800"/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146" name="Google Shape;146;p18"/>
          <p:cNvSpPr txBox="1"/>
          <p:nvPr>
            <p:ph idx="1" type="body"/>
          </p:nvPr>
        </p:nvSpPr>
        <p:spPr>
          <a:xfrm>
            <a:off x="4495350" y="1425838"/>
            <a:ext cx="3801900" cy="286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1800">
                <a:solidFill>
                  <a:srgbClr val="000000"/>
                </a:solidFill>
              </a:rPr>
              <a:t>Define car object:</a:t>
            </a:r>
            <a:endParaRPr sz="18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04000"/>
              </a:lnSpc>
              <a:spcBef>
                <a:spcPts val="2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14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14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var car = {</a:t>
            </a:r>
            <a:endParaRPr sz="14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457200" lvl="0" marL="0" rtl="0" algn="l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14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name: "Fiat",</a:t>
            </a:r>
            <a:endParaRPr sz="14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457200" lvl="0" marL="0" rtl="0" algn="l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14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model: 500,</a:t>
            </a:r>
            <a:endParaRPr sz="14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457200" lvl="0" marL="0" rtl="0" algn="l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14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displayName: function() {</a:t>
            </a:r>
            <a:endParaRPr sz="14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457200" lvl="0" marL="0" rtl="0" algn="l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" sz="14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return “name: “+this.name;</a:t>
            </a:r>
            <a:endParaRPr sz="14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457200" lvl="0" marL="0" rtl="0" algn="l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14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},</a:t>
            </a:r>
            <a:endParaRPr sz="14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14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};</a:t>
            </a:r>
            <a:endParaRPr sz="14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SzPts val="1800"/>
              <a:buNone/>
            </a:pPr>
            <a:r>
              <a:t/>
            </a:r>
            <a:endParaRPr sz="14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47" name="Google Shape;147;p18"/>
          <p:cNvSpPr txBox="1"/>
          <p:nvPr>
            <p:ph idx="12" type="sldNum"/>
          </p:nvPr>
        </p:nvSpPr>
        <p:spPr>
          <a:xfrm>
            <a:off x="8355252" y="47590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48" name="Google Shape;148;p18"/>
          <p:cNvSpPr txBox="1"/>
          <p:nvPr/>
        </p:nvSpPr>
        <p:spPr>
          <a:xfrm>
            <a:off x="4762075" y="3532925"/>
            <a:ext cx="2855100" cy="112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chemeClr val="accent3"/>
                </a:solidFill>
                <a:latin typeface="Lato"/>
                <a:ea typeface="Lato"/>
                <a:cs typeface="Lato"/>
                <a:sym typeface="Lato"/>
              </a:rPr>
              <a:t>using the keyword “this” to refer to a property of the same object</a:t>
            </a:r>
            <a:endParaRPr b="0" i="0" sz="1400" u="none" cap="none" strike="noStrik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cxnSp>
        <p:nvCxnSpPr>
          <p:cNvPr id="149" name="Google Shape;149;p18"/>
          <p:cNvCxnSpPr/>
          <p:nvPr/>
        </p:nvCxnSpPr>
        <p:spPr>
          <a:xfrm flipH="1" rot="10800000">
            <a:off x="6366650" y="3151100"/>
            <a:ext cx="501900" cy="643800"/>
          </a:xfrm>
          <a:prstGeom prst="straightConnector1">
            <a:avLst/>
          </a:prstGeom>
          <a:noFill/>
          <a:ln cap="flat" cmpd="sng" w="9525">
            <a:solidFill>
              <a:schemeClr val="accent3"/>
            </a:solidFill>
            <a:prstDash val="solid"/>
            <a:round/>
            <a:headEnd len="sm" w="sm" type="none"/>
            <a:tailEnd len="med" w="med" type="triangle"/>
          </a:ln>
        </p:spPr>
      </p:cxnSp>
      <p:sp>
        <p:nvSpPr>
          <p:cNvPr id="150" name="Google Shape;150;p18"/>
          <p:cNvSpPr/>
          <p:nvPr/>
        </p:nvSpPr>
        <p:spPr>
          <a:xfrm>
            <a:off x="222400" y="4724750"/>
            <a:ext cx="7965900" cy="340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" name="Google Shape;151;p18"/>
          <p:cNvSpPr txBox="1"/>
          <p:nvPr/>
        </p:nvSpPr>
        <p:spPr>
          <a:xfrm>
            <a:off x="222400" y="4788350"/>
            <a:ext cx="5056500" cy="26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0" i="0" lang="en" sz="900" u="none" cap="none" strike="noStrike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© Refsnes Data All Rights Reserved. </a:t>
            </a:r>
            <a:r>
              <a:rPr b="0" i="1" lang="en" sz="900" u="none" cap="none" strike="noStrike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https://www.w3schools.com</a:t>
            </a:r>
            <a:endParaRPr b="0" i="1" sz="900" u="none" cap="none" strike="noStrike">
              <a:solidFill>
                <a:srgbClr val="434343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19"/>
          <p:cNvSpPr txBox="1"/>
          <p:nvPr>
            <p:ph type="title"/>
          </p:nvPr>
        </p:nvSpPr>
        <p:spPr>
          <a:xfrm>
            <a:off x="727650" y="451925"/>
            <a:ext cx="7688700" cy="53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">
                <a:solidFill>
                  <a:schemeClr val="lt1"/>
                </a:solidFill>
              </a:rPr>
              <a:t>PRACTICE: Setup your Glitch project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57" name="Google Shape;157;p19"/>
          <p:cNvSpPr txBox="1"/>
          <p:nvPr>
            <p:ph idx="1" type="body"/>
          </p:nvPr>
        </p:nvSpPr>
        <p:spPr>
          <a:xfrm>
            <a:off x="727650" y="1441200"/>
            <a:ext cx="7688700" cy="226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/>
              <a:t>Setup your programming environment: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Go to Glitch: </a:t>
            </a:r>
            <a:r>
              <a:rPr lang="en" u="sng">
                <a:solidFill>
                  <a:schemeClr val="hlink"/>
                </a:solidFill>
                <a:hlinkClick r:id="rId3"/>
              </a:rPr>
              <a:t>https://glitch.com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Sign In and create a new Project.  Call it ‘shopping-list-app’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Go to the folder </a:t>
            </a:r>
            <a:r>
              <a:rPr lang="en">
                <a:solidFill>
                  <a:schemeClr val="accent3"/>
                </a:solidFill>
              </a:rPr>
              <a:t>public/client.js </a:t>
            </a:r>
            <a:r>
              <a:rPr lang="en"/>
              <a:t>and delete all the sample content. 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Now we’re ready to start building our app.</a:t>
            </a:r>
            <a:endParaRPr/>
          </a:p>
        </p:txBody>
      </p:sp>
      <p:sp>
        <p:nvSpPr>
          <p:cNvPr id="158" name="Google Shape;158;p19"/>
          <p:cNvSpPr txBox="1"/>
          <p:nvPr>
            <p:ph idx="12" type="sldNum"/>
          </p:nvPr>
        </p:nvSpPr>
        <p:spPr>
          <a:xfrm>
            <a:off x="8355252" y="47590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20"/>
          <p:cNvSpPr/>
          <p:nvPr/>
        </p:nvSpPr>
        <p:spPr>
          <a:xfrm>
            <a:off x="839325" y="3886275"/>
            <a:ext cx="1855500" cy="450900"/>
          </a:xfrm>
          <a:prstGeom prst="rect">
            <a:avLst/>
          </a:prstGeom>
          <a:solidFill>
            <a:srgbClr val="1A998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4" name="Google Shape;164;p20"/>
          <p:cNvSpPr txBox="1"/>
          <p:nvPr>
            <p:ph type="title"/>
          </p:nvPr>
        </p:nvSpPr>
        <p:spPr>
          <a:xfrm>
            <a:off x="727650" y="451925"/>
            <a:ext cx="7688700" cy="53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">
                <a:solidFill>
                  <a:schemeClr val="lt1"/>
                </a:solidFill>
              </a:rPr>
              <a:t>PRACTICE: Create shippingListApp object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65" name="Google Shape;165;p20"/>
          <p:cNvSpPr txBox="1"/>
          <p:nvPr>
            <p:ph idx="1" type="body"/>
          </p:nvPr>
        </p:nvSpPr>
        <p:spPr>
          <a:xfrm>
            <a:off x="727650" y="1441200"/>
            <a:ext cx="7688700" cy="226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Create an object and call it 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shoppingListApp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Add a property of type array 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shoppingList </a:t>
            </a:r>
            <a:r>
              <a:rPr lang="en"/>
              <a:t>with three initial String items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Add a method to display the items in 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shoppingList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Add a method to add items to the 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shoppingList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Add a method to edit the 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shoppingList </a:t>
            </a:r>
            <a:r>
              <a:rPr lang="en"/>
              <a:t>items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Add a method to delete items from the 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shoppingList</a:t>
            </a:r>
            <a:endParaRPr/>
          </a:p>
        </p:txBody>
      </p:sp>
      <p:sp>
        <p:nvSpPr>
          <p:cNvPr id="166" name="Google Shape;166;p20"/>
          <p:cNvSpPr txBox="1"/>
          <p:nvPr/>
        </p:nvSpPr>
        <p:spPr>
          <a:xfrm>
            <a:off x="839325" y="3907800"/>
            <a:ext cx="2083500" cy="72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sng" cap="none" strike="noStrik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See proposed code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7" name="Google Shape;167;p20"/>
          <p:cNvSpPr txBox="1"/>
          <p:nvPr>
            <p:ph idx="12" type="sldNum"/>
          </p:nvPr>
        </p:nvSpPr>
        <p:spPr>
          <a:xfrm>
            <a:off x="8355252" y="47590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21"/>
          <p:cNvSpPr txBox="1"/>
          <p:nvPr>
            <p:ph type="title"/>
          </p:nvPr>
        </p:nvSpPr>
        <p:spPr>
          <a:xfrm>
            <a:off x="0" y="1397050"/>
            <a:ext cx="9144000" cy="1244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" sz="4200"/>
              <a:t>Questions?</a:t>
            </a:r>
            <a:endParaRPr/>
          </a:p>
        </p:txBody>
      </p:sp>
      <p:sp>
        <p:nvSpPr>
          <p:cNvPr id="173" name="Google Shape;173;p21"/>
          <p:cNvSpPr txBox="1"/>
          <p:nvPr>
            <p:ph idx="12" type="sldNum"/>
          </p:nvPr>
        </p:nvSpPr>
        <p:spPr>
          <a:xfrm>
            <a:off x="8355252" y="47590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22"/>
          <p:cNvSpPr txBox="1"/>
          <p:nvPr>
            <p:ph type="title"/>
          </p:nvPr>
        </p:nvSpPr>
        <p:spPr>
          <a:xfrm>
            <a:off x="727650" y="451925"/>
            <a:ext cx="7688700" cy="53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"/>
              <a:t>READING SUGGESTION</a:t>
            </a:r>
            <a:endParaRPr/>
          </a:p>
        </p:txBody>
      </p:sp>
      <p:sp>
        <p:nvSpPr>
          <p:cNvPr id="179" name="Google Shape;179;p22"/>
          <p:cNvSpPr txBox="1"/>
          <p:nvPr>
            <p:ph idx="1" type="body"/>
          </p:nvPr>
        </p:nvSpPr>
        <p:spPr>
          <a:xfrm>
            <a:off x="727650" y="1441200"/>
            <a:ext cx="7688700" cy="226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/>
              <a:t>You can read more on this topic in the links below: 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All about objects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None/>
            </a:pPr>
            <a:r>
              <a:rPr lang="en" u="sng">
                <a:solidFill>
                  <a:schemeClr val="hlink"/>
                </a:solidFill>
                <a:hlinkClick r:id="rId4"/>
              </a:rPr>
              <a:t>Javascript methods on objects</a:t>
            </a:r>
            <a:endParaRPr/>
          </a:p>
          <a:p>
            <a:pPr indent="0" lvl="0" marL="0" rtl="0" algn="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800"/>
              <a:buNone/>
            </a:pPr>
            <a:r>
              <a:t/>
            </a:r>
            <a:endParaRPr/>
          </a:p>
        </p:txBody>
      </p:sp>
      <p:sp>
        <p:nvSpPr>
          <p:cNvPr id="180" name="Google Shape;180;p22"/>
          <p:cNvSpPr txBox="1"/>
          <p:nvPr>
            <p:ph idx="12" type="sldNum"/>
          </p:nvPr>
        </p:nvSpPr>
        <p:spPr>
          <a:xfrm>
            <a:off x="8355252" y="47590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23"/>
          <p:cNvSpPr txBox="1"/>
          <p:nvPr>
            <p:ph type="title"/>
          </p:nvPr>
        </p:nvSpPr>
        <p:spPr>
          <a:xfrm>
            <a:off x="240900" y="249725"/>
            <a:ext cx="8662200" cy="1244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" sz="3200"/>
              <a:t>BLOCK 2: Working with arrays of objects</a:t>
            </a:r>
            <a:endParaRPr sz="3200"/>
          </a:p>
        </p:txBody>
      </p:sp>
      <p:sp>
        <p:nvSpPr>
          <p:cNvPr id="186" name="Google Shape;186;p23"/>
          <p:cNvSpPr txBox="1"/>
          <p:nvPr>
            <p:ph idx="1" type="body"/>
          </p:nvPr>
        </p:nvSpPr>
        <p:spPr>
          <a:xfrm>
            <a:off x="727800" y="1095774"/>
            <a:ext cx="7688400" cy="279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Char char="●"/>
            </a:pPr>
            <a:r>
              <a:rPr lang="en">
                <a:solidFill>
                  <a:srgbClr val="FFFFFF"/>
                </a:solidFill>
              </a:rPr>
              <a:t>CONCEPT: </a:t>
            </a:r>
            <a:endParaRPr>
              <a:solidFill>
                <a:srgbClr val="FFFFFF"/>
              </a:solidFill>
            </a:endParaRPr>
          </a:p>
          <a:p>
            <a:pPr indent="-3429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Char char="○"/>
            </a:pPr>
            <a:r>
              <a:rPr lang="en">
                <a:solidFill>
                  <a:srgbClr val="FFFFFF"/>
                </a:solidFill>
              </a:rPr>
              <a:t>Objects to store Application data</a:t>
            </a:r>
            <a:endParaRPr>
              <a:solidFill>
                <a:srgbClr val="FFFFFF"/>
              </a:solidFill>
            </a:endParaRPr>
          </a:p>
          <a:p>
            <a:pPr indent="-3429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Char char="○"/>
            </a:pPr>
            <a:r>
              <a:rPr lang="en">
                <a:solidFill>
                  <a:srgbClr val="FFFFFF"/>
                </a:solidFill>
              </a:rPr>
              <a:t>logical operators</a:t>
            </a:r>
            <a:endParaRPr>
              <a:solidFill>
                <a:srgbClr val="FFFFFF"/>
              </a:solidFill>
            </a:endParaRPr>
          </a:p>
          <a:p>
            <a:pPr indent="-3429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Char char="○"/>
            </a:pPr>
            <a:r>
              <a:rPr lang="en">
                <a:solidFill>
                  <a:srgbClr val="FFFFFF"/>
                </a:solidFill>
              </a:rPr>
              <a:t>toggle functionality</a:t>
            </a:r>
            <a:endParaRPr>
              <a:solidFill>
                <a:srgbClr val="FFFFFF"/>
              </a:solidFill>
            </a:endParaRPr>
          </a:p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Char char="●"/>
            </a:pPr>
            <a:r>
              <a:rPr lang="en">
                <a:solidFill>
                  <a:srgbClr val="FFFFFF"/>
                </a:solidFill>
              </a:rPr>
              <a:t>PRACTICE: </a:t>
            </a:r>
            <a:endParaRPr>
              <a:solidFill>
                <a:srgbClr val="FFFFFF"/>
              </a:solidFill>
            </a:endParaRPr>
          </a:p>
          <a:p>
            <a:pPr indent="-3429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Char char="○"/>
            </a:pPr>
            <a:r>
              <a:rPr lang="en">
                <a:solidFill>
                  <a:srgbClr val="FFFFFF"/>
                </a:solidFill>
              </a:rPr>
              <a:t>store, edit and delete objects, toggle items.</a:t>
            </a:r>
            <a:endParaRPr>
              <a:solidFill>
                <a:srgbClr val="FFFFFF"/>
              </a:solidFill>
            </a:endParaRPr>
          </a:p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Char char="●"/>
            </a:pPr>
            <a:r>
              <a:rPr lang="en"/>
              <a:t>More on this topic</a:t>
            </a:r>
            <a:endParaRPr>
              <a:solidFill>
                <a:srgbClr val="FFFFFF"/>
              </a:solidFill>
            </a:endParaRPr>
          </a:p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Char char="●"/>
            </a:pPr>
            <a:r>
              <a:rPr lang="en">
                <a:solidFill>
                  <a:srgbClr val="FFFFFF"/>
                </a:solidFill>
              </a:rPr>
              <a:t>QUESTIONS?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87" name="Google Shape;187;p23"/>
          <p:cNvSpPr txBox="1"/>
          <p:nvPr>
            <p:ph idx="12" type="sldNum"/>
          </p:nvPr>
        </p:nvSpPr>
        <p:spPr>
          <a:xfrm>
            <a:off x="8355252" y="47590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24"/>
          <p:cNvSpPr txBox="1"/>
          <p:nvPr>
            <p:ph idx="1" type="body"/>
          </p:nvPr>
        </p:nvSpPr>
        <p:spPr>
          <a:xfrm>
            <a:off x="727650" y="1441200"/>
            <a:ext cx="7688700" cy="226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/>
              <a:t>We normally use objects to store data.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800"/>
              <a:buNone/>
            </a:pPr>
            <a:r>
              <a:rPr lang="en"/>
              <a:t>We can store those objects within an array: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800"/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var myArray = [{object1}, {object2}, {object3} ];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800"/>
              <a:buNone/>
            </a:pPr>
            <a:r>
              <a:t/>
            </a:r>
            <a:endParaRPr/>
          </a:p>
        </p:txBody>
      </p:sp>
      <p:sp>
        <p:nvSpPr>
          <p:cNvPr id="193" name="Google Shape;193;p24"/>
          <p:cNvSpPr txBox="1"/>
          <p:nvPr>
            <p:ph type="title"/>
          </p:nvPr>
        </p:nvSpPr>
        <p:spPr>
          <a:xfrm>
            <a:off x="727650" y="451925"/>
            <a:ext cx="7688700" cy="53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"/>
              <a:t>Objects to store Application data</a:t>
            </a:r>
            <a:endParaRPr/>
          </a:p>
        </p:txBody>
      </p:sp>
      <p:sp>
        <p:nvSpPr>
          <p:cNvPr id="194" name="Google Shape;194;p24"/>
          <p:cNvSpPr txBox="1"/>
          <p:nvPr>
            <p:ph idx="12" type="sldNum"/>
          </p:nvPr>
        </p:nvSpPr>
        <p:spPr>
          <a:xfrm>
            <a:off x="8355252" y="47590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25"/>
          <p:cNvSpPr txBox="1"/>
          <p:nvPr>
            <p:ph type="title"/>
          </p:nvPr>
        </p:nvSpPr>
        <p:spPr>
          <a:xfrm>
            <a:off x="727650" y="451925"/>
            <a:ext cx="7688700" cy="53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"/>
              <a:t>Logical operators</a:t>
            </a:r>
            <a:endParaRPr/>
          </a:p>
        </p:txBody>
      </p:sp>
      <p:pic>
        <p:nvPicPr>
          <p:cNvPr descr="Screen Shot 2017-11-10 at 23.29.13.png" id="200" name="Google Shape;200;p2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113333" y="1615150"/>
            <a:ext cx="5956318" cy="2261100"/>
          </a:xfrm>
          <a:prstGeom prst="rect">
            <a:avLst/>
          </a:prstGeom>
          <a:noFill/>
          <a:ln>
            <a:noFill/>
          </a:ln>
        </p:spPr>
      </p:pic>
      <p:sp>
        <p:nvSpPr>
          <p:cNvPr id="201" name="Google Shape;201;p25"/>
          <p:cNvSpPr txBox="1"/>
          <p:nvPr>
            <p:ph idx="12" type="sldNum"/>
          </p:nvPr>
        </p:nvSpPr>
        <p:spPr>
          <a:xfrm>
            <a:off x="8355252" y="47590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202" name="Google Shape;202;p25"/>
          <p:cNvSpPr/>
          <p:nvPr/>
        </p:nvSpPr>
        <p:spPr>
          <a:xfrm>
            <a:off x="222400" y="4724750"/>
            <a:ext cx="7965900" cy="340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3" name="Google Shape;203;p25"/>
          <p:cNvSpPr txBox="1"/>
          <p:nvPr/>
        </p:nvSpPr>
        <p:spPr>
          <a:xfrm>
            <a:off x="222400" y="4788350"/>
            <a:ext cx="5056500" cy="26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0" i="0" lang="en" sz="900" u="none" cap="none" strike="noStrike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© Refsnes Data All Rights Reserved. </a:t>
            </a:r>
            <a:r>
              <a:rPr b="0" i="1" lang="en" sz="900" u="none" cap="none" strike="noStrike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https://www.w3schools.com</a:t>
            </a:r>
            <a:endParaRPr b="0" i="1" sz="900" u="none" cap="none" strike="noStrike">
              <a:solidFill>
                <a:srgbClr val="434343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26"/>
          <p:cNvSpPr txBox="1"/>
          <p:nvPr>
            <p:ph type="title"/>
          </p:nvPr>
        </p:nvSpPr>
        <p:spPr>
          <a:xfrm>
            <a:off x="727650" y="451925"/>
            <a:ext cx="7937700" cy="53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"/>
              <a:t>Use of logical operators and toggle functionality</a:t>
            </a:r>
            <a:endParaRPr/>
          </a:p>
        </p:txBody>
      </p:sp>
      <p:sp>
        <p:nvSpPr>
          <p:cNvPr id="209" name="Google Shape;209;p26"/>
          <p:cNvSpPr txBox="1"/>
          <p:nvPr>
            <p:ph idx="1" type="body"/>
          </p:nvPr>
        </p:nvSpPr>
        <p:spPr>
          <a:xfrm>
            <a:off x="727650" y="1441200"/>
            <a:ext cx="7688700" cy="226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/>
              <a:t>Toggle functionality -&gt; ON &lt;-&gt; OFF    //     TRUE &lt;-&gt; FALSE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800"/>
              <a:buNone/>
            </a:pPr>
            <a:r>
              <a:rPr lang="en"/>
              <a:t>To turn a boolean into its opposite, we use the logical operator !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800"/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var myArray = [{name: 'item1', status: false}, {name: 'item2', status: false}]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800"/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function toggle(position) {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    var item = myArray[position];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    item.status = !item.status;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	 return item.status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  }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800"/>
              <a:buNone/>
            </a:pPr>
            <a:r>
              <a:t/>
            </a:r>
            <a:endParaRPr/>
          </a:p>
        </p:txBody>
      </p:sp>
      <p:sp>
        <p:nvSpPr>
          <p:cNvPr id="210" name="Google Shape;210;p26"/>
          <p:cNvSpPr txBox="1"/>
          <p:nvPr>
            <p:ph idx="12" type="sldNum"/>
          </p:nvPr>
        </p:nvSpPr>
        <p:spPr>
          <a:xfrm>
            <a:off x="8355252" y="47590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27"/>
          <p:cNvSpPr/>
          <p:nvPr/>
        </p:nvSpPr>
        <p:spPr>
          <a:xfrm>
            <a:off x="826450" y="4179150"/>
            <a:ext cx="1855500" cy="450900"/>
          </a:xfrm>
          <a:prstGeom prst="rect">
            <a:avLst/>
          </a:prstGeom>
          <a:solidFill>
            <a:srgbClr val="1A998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6" name="Google Shape;216;p27"/>
          <p:cNvSpPr txBox="1"/>
          <p:nvPr>
            <p:ph type="title"/>
          </p:nvPr>
        </p:nvSpPr>
        <p:spPr>
          <a:xfrm>
            <a:off x="727650" y="299525"/>
            <a:ext cx="7688700" cy="53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" sz="2400">
                <a:solidFill>
                  <a:schemeClr val="lt1"/>
                </a:solidFill>
              </a:rPr>
              <a:t>PRACTICE: Update shoppingList array to manage objects</a:t>
            </a:r>
            <a:r>
              <a:rPr lang="en">
                <a:solidFill>
                  <a:schemeClr val="lt1"/>
                </a:solidFill>
              </a:rPr>
              <a:t> 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217" name="Google Shape;217;p27"/>
          <p:cNvSpPr txBox="1"/>
          <p:nvPr/>
        </p:nvSpPr>
        <p:spPr>
          <a:xfrm>
            <a:off x="600325" y="1283375"/>
            <a:ext cx="8450400" cy="269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STEPS:</a:t>
            </a:r>
            <a:endParaRPr b="0" i="0" sz="18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-342900" lvl="0" marL="457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Lato"/>
              <a:buAutoNum type="arabicPeriod"/>
            </a:pPr>
            <a:r>
              <a:rPr b="0" i="0" lang="en" sz="18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Delete the default items that you assigned to the </a:t>
            </a:r>
            <a:r>
              <a:rPr b="0" i="0" lang="en" sz="18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shoppingList</a:t>
            </a:r>
            <a:r>
              <a:rPr b="0" i="0" lang="en" sz="18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 array</a:t>
            </a:r>
            <a:endParaRPr b="0" i="0" sz="18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Lato"/>
              <a:buAutoNum type="arabicPeriod"/>
            </a:pPr>
            <a:r>
              <a:rPr b="0" i="0" lang="en" sz="18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shoppingList </a:t>
            </a:r>
            <a:r>
              <a:rPr b="0" i="0" lang="en" sz="18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should now store objects with two properties: </a:t>
            </a:r>
            <a:endParaRPr b="0" i="0" sz="18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Lato"/>
              <a:buChar char="○"/>
            </a:pPr>
            <a:r>
              <a:rPr b="0" i="0" lang="en" sz="18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text</a:t>
            </a:r>
            <a:r>
              <a:rPr b="0" i="0" lang="en" sz="18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(string)</a:t>
            </a:r>
            <a:endParaRPr b="0" i="0" sz="18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Lato"/>
              <a:buChar char="○"/>
            </a:pPr>
            <a:r>
              <a:rPr b="0" i="0" lang="en" sz="18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addedToCart</a:t>
            </a:r>
            <a:r>
              <a:rPr b="0" i="0" lang="en" sz="18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 (boolean)</a:t>
            </a:r>
            <a:endParaRPr b="0" i="0" sz="18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Lato"/>
              <a:buAutoNum type="arabicPeriod"/>
            </a:pPr>
            <a:r>
              <a:rPr b="0" i="0" lang="en" sz="18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shoppingListApp.add </a:t>
            </a:r>
            <a:r>
              <a:rPr b="0" i="0" lang="en" sz="18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should add a new object</a:t>
            </a:r>
            <a:endParaRPr b="0" i="0" sz="18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Lato"/>
              <a:buAutoNum type="arabicPeriod"/>
            </a:pPr>
            <a:r>
              <a:rPr b="0" i="0" lang="en" sz="18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shoppingListApp.edit </a:t>
            </a:r>
            <a:r>
              <a:rPr b="0" i="0" lang="en" sz="18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should change the </a:t>
            </a:r>
            <a:r>
              <a:rPr b="0" i="0" lang="en" sz="18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text</a:t>
            </a:r>
            <a:r>
              <a:rPr b="0" i="0" lang="en" sz="18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 property of the object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8" name="Google Shape;218;p27"/>
          <p:cNvSpPr txBox="1"/>
          <p:nvPr/>
        </p:nvSpPr>
        <p:spPr>
          <a:xfrm>
            <a:off x="887550" y="4190550"/>
            <a:ext cx="1794300" cy="42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sng" cap="none" strike="noStrik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See proposed code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9" name="Google Shape;219;p27"/>
          <p:cNvSpPr txBox="1"/>
          <p:nvPr>
            <p:ph idx="12" type="sldNum"/>
          </p:nvPr>
        </p:nvSpPr>
        <p:spPr>
          <a:xfrm>
            <a:off x="8355252" y="47590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0"/>
          <p:cNvSpPr txBox="1"/>
          <p:nvPr>
            <p:ph type="title"/>
          </p:nvPr>
        </p:nvSpPr>
        <p:spPr>
          <a:xfrm>
            <a:off x="727650" y="451925"/>
            <a:ext cx="7688700" cy="53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"/>
              <a:t>Program Objectives</a:t>
            </a:r>
            <a:endParaRPr/>
          </a:p>
        </p:txBody>
      </p:sp>
      <p:sp>
        <p:nvSpPr>
          <p:cNvPr id="72" name="Google Shape;72;p10"/>
          <p:cNvSpPr txBox="1"/>
          <p:nvPr>
            <p:ph idx="1" type="body"/>
          </p:nvPr>
        </p:nvSpPr>
        <p:spPr>
          <a:xfrm>
            <a:off x="727650" y="1441200"/>
            <a:ext cx="7688700" cy="226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1400">
                <a:solidFill>
                  <a:srgbClr val="666666"/>
                </a:solidFill>
              </a:rPr>
              <a:t>Workshop 1: Get to know Javascript and start working with arrays.</a:t>
            </a:r>
            <a:endParaRPr sz="1400">
              <a:solidFill>
                <a:srgbClr val="666666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</a:pPr>
            <a:r>
              <a:rPr lang="en" sz="1400">
                <a:solidFill>
                  <a:srgbClr val="666666"/>
                </a:solidFill>
              </a:rPr>
              <a:t>Workshop 2: Learn about functions. Develop the core functionality of our list application. </a:t>
            </a:r>
            <a:endParaRPr sz="1400">
              <a:solidFill>
                <a:srgbClr val="666666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</a:pPr>
            <a:r>
              <a:rPr b="1" lang="en" sz="1400">
                <a:solidFill>
                  <a:schemeClr val="accent3"/>
                </a:solidFill>
              </a:rPr>
              <a:t>Workshop 3: Intro to objects, booleans, conditional statements, comparisons and loops logic.</a:t>
            </a:r>
            <a:endParaRPr b="1" sz="1400">
              <a:solidFill>
                <a:schemeClr val="accent3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</a:pPr>
            <a:r>
              <a:rPr lang="en" sz="1400">
                <a:solidFill>
                  <a:srgbClr val="666666"/>
                </a:solidFill>
              </a:rPr>
              <a:t>Workshop 4:</a:t>
            </a:r>
            <a:r>
              <a:rPr b="1" lang="en" sz="1400">
                <a:solidFill>
                  <a:srgbClr val="666666"/>
                </a:solidFill>
              </a:rPr>
              <a:t> </a:t>
            </a:r>
            <a:r>
              <a:rPr lang="en" sz="1400">
                <a:solidFill>
                  <a:srgbClr val="666666"/>
                </a:solidFill>
              </a:rPr>
              <a:t>Creating a User Interface for our application (the concept of the DOM, basic HTML and CSS. </a:t>
            </a:r>
            <a:endParaRPr sz="1400">
              <a:solidFill>
                <a:srgbClr val="666666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1400"/>
          </a:p>
          <a:p>
            <a:pPr indent="0" lvl="0" marL="0" rtl="0" algn="ctr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SzPts val="1800"/>
              <a:buNone/>
            </a:pPr>
            <a:r>
              <a:t/>
            </a:r>
            <a:endParaRPr sz="1800">
              <a:solidFill>
                <a:schemeClr val="accent3"/>
              </a:solidFill>
            </a:endParaRPr>
          </a:p>
        </p:txBody>
      </p:sp>
      <p:sp>
        <p:nvSpPr>
          <p:cNvPr id="73" name="Google Shape;73;p10"/>
          <p:cNvSpPr txBox="1"/>
          <p:nvPr>
            <p:ph idx="12" type="sldNum"/>
          </p:nvPr>
        </p:nvSpPr>
        <p:spPr>
          <a:xfrm>
            <a:off x="8355252" y="47590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28"/>
          <p:cNvSpPr/>
          <p:nvPr/>
        </p:nvSpPr>
        <p:spPr>
          <a:xfrm>
            <a:off x="727000" y="2432000"/>
            <a:ext cx="1855500" cy="450900"/>
          </a:xfrm>
          <a:prstGeom prst="rect">
            <a:avLst/>
          </a:prstGeom>
          <a:solidFill>
            <a:srgbClr val="1A998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5" name="Google Shape;225;p28"/>
          <p:cNvSpPr/>
          <p:nvPr/>
        </p:nvSpPr>
        <p:spPr>
          <a:xfrm>
            <a:off x="0" y="12425"/>
            <a:ext cx="9144000" cy="106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6" name="Google Shape;226;p28"/>
          <p:cNvSpPr txBox="1"/>
          <p:nvPr>
            <p:ph type="title"/>
          </p:nvPr>
        </p:nvSpPr>
        <p:spPr>
          <a:xfrm>
            <a:off x="727650" y="451925"/>
            <a:ext cx="7688700" cy="53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" sz="2400">
                <a:solidFill>
                  <a:schemeClr val="lt1"/>
                </a:solidFill>
              </a:rPr>
              <a:t>PRACTICE: Add a method with logical comparison</a:t>
            </a:r>
            <a:r>
              <a:rPr lang="en">
                <a:solidFill>
                  <a:schemeClr val="lt1"/>
                </a:solidFill>
              </a:rPr>
              <a:t> 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227" name="Google Shape;227;p28"/>
          <p:cNvSpPr txBox="1"/>
          <p:nvPr/>
        </p:nvSpPr>
        <p:spPr>
          <a:xfrm>
            <a:off x="600325" y="1323188"/>
            <a:ext cx="8802000" cy="2668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5. Add method called </a:t>
            </a:r>
            <a:r>
              <a:rPr b="0" i="0" lang="en" sz="18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toggleToCart </a:t>
            </a:r>
            <a:r>
              <a:rPr b="0" i="0" lang="en" sz="18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which reverses value of the </a:t>
            </a:r>
            <a:r>
              <a:rPr b="0" i="0" lang="en" sz="18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addedToCart</a:t>
            </a:r>
            <a:r>
              <a:rPr b="0" i="0" lang="en" sz="18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 property.  For example if its value is </a:t>
            </a:r>
            <a:r>
              <a:rPr b="0" i="0" lang="en" sz="18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false</a:t>
            </a:r>
            <a:r>
              <a:rPr b="0" i="0" lang="en" sz="18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, it reverse it to </a:t>
            </a:r>
            <a:r>
              <a:rPr b="0" i="0" lang="en" sz="18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true</a:t>
            </a:r>
            <a:r>
              <a:rPr b="0" i="0" lang="en" sz="18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 and vice versa. 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8" name="Google Shape;228;p28"/>
          <p:cNvSpPr txBox="1"/>
          <p:nvPr/>
        </p:nvSpPr>
        <p:spPr>
          <a:xfrm>
            <a:off x="788100" y="2443400"/>
            <a:ext cx="3000000" cy="42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sng" cap="none" strike="noStrik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See proposed code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9" name="Google Shape;229;p28"/>
          <p:cNvSpPr txBox="1"/>
          <p:nvPr>
            <p:ph idx="12" type="sldNum"/>
          </p:nvPr>
        </p:nvSpPr>
        <p:spPr>
          <a:xfrm>
            <a:off x="8355252" y="47590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29"/>
          <p:cNvSpPr txBox="1"/>
          <p:nvPr>
            <p:ph type="title"/>
          </p:nvPr>
        </p:nvSpPr>
        <p:spPr>
          <a:xfrm>
            <a:off x="0" y="1397050"/>
            <a:ext cx="9144000" cy="1244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" sz="4200"/>
              <a:t>Questions?</a:t>
            </a:r>
            <a:endParaRPr/>
          </a:p>
        </p:txBody>
      </p:sp>
      <p:sp>
        <p:nvSpPr>
          <p:cNvPr id="235" name="Google Shape;235;p29"/>
          <p:cNvSpPr txBox="1"/>
          <p:nvPr>
            <p:ph idx="12" type="sldNum"/>
          </p:nvPr>
        </p:nvSpPr>
        <p:spPr>
          <a:xfrm>
            <a:off x="8355252" y="47590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30"/>
          <p:cNvSpPr txBox="1"/>
          <p:nvPr>
            <p:ph type="title"/>
          </p:nvPr>
        </p:nvSpPr>
        <p:spPr>
          <a:xfrm>
            <a:off x="727650" y="451925"/>
            <a:ext cx="7688700" cy="53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"/>
              <a:t>READING SUGGESTION</a:t>
            </a:r>
            <a:endParaRPr/>
          </a:p>
        </p:txBody>
      </p:sp>
      <p:sp>
        <p:nvSpPr>
          <p:cNvPr id="241" name="Google Shape;241;p30"/>
          <p:cNvSpPr txBox="1"/>
          <p:nvPr>
            <p:ph idx="1" type="body"/>
          </p:nvPr>
        </p:nvSpPr>
        <p:spPr>
          <a:xfrm>
            <a:off x="727650" y="1441200"/>
            <a:ext cx="7688700" cy="226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/>
              <a:t>You can read more on this topic in the links below: 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Logical operators in Javascript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None/>
            </a:pPr>
            <a:r>
              <a:rPr lang="en" u="sng">
                <a:solidFill>
                  <a:schemeClr val="hlink"/>
                </a:solidFill>
                <a:hlinkClick r:id="rId4"/>
              </a:rPr>
              <a:t>Data structures with arrays and objects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800"/>
              <a:buNone/>
            </a:pPr>
            <a:r>
              <a:t/>
            </a:r>
            <a:endParaRPr/>
          </a:p>
        </p:txBody>
      </p:sp>
      <p:sp>
        <p:nvSpPr>
          <p:cNvPr id="242" name="Google Shape;242;p30"/>
          <p:cNvSpPr txBox="1"/>
          <p:nvPr>
            <p:ph idx="12" type="sldNum"/>
          </p:nvPr>
        </p:nvSpPr>
        <p:spPr>
          <a:xfrm>
            <a:off x="8355252" y="47590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6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p31"/>
          <p:cNvSpPr txBox="1"/>
          <p:nvPr>
            <p:ph type="title"/>
          </p:nvPr>
        </p:nvSpPr>
        <p:spPr>
          <a:xfrm>
            <a:off x="729450" y="733950"/>
            <a:ext cx="7688400" cy="1244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" sz="4200"/>
              <a:t>Break</a:t>
            </a:r>
            <a:endParaRPr/>
          </a:p>
        </p:txBody>
      </p:sp>
      <p:sp>
        <p:nvSpPr>
          <p:cNvPr id="248" name="Google Shape;248;p31"/>
          <p:cNvSpPr txBox="1"/>
          <p:nvPr>
            <p:ph idx="1" type="body"/>
          </p:nvPr>
        </p:nvSpPr>
        <p:spPr>
          <a:xfrm>
            <a:off x="729450" y="2272888"/>
            <a:ext cx="7688400" cy="15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SzPts val="2400"/>
              <a:buNone/>
            </a:pPr>
            <a:r>
              <a:rPr lang="en"/>
              <a:t>5 MINUTES</a:t>
            </a:r>
            <a:endParaRPr/>
          </a:p>
        </p:txBody>
      </p:sp>
      <p:sp>
        <p:nvSpPr>
          <p:cNvPr id="249" name="Google Shape;249;p31"/>
          <p:cNvSpPr txBox="1"/>
          <p:nvPr>
            <p:ph idx="12" type="sldNum"/>
          </p:nvPr>
        </p:nvSpPr>
        <p:spPr>
          <a:xfrm>
            <a:off x="8355252" y="47590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3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p32"/>
          <p:cNvSpPr txBox="1"/>
          <p:nvPr>
            <p:ph type="title"/>
          </p:nvPr>
        </p:nvSpPr>
        <p:spPr>
          <a:xfrm>
            <a:off x="481975" y="249725"/>
            <a:ext cx="8352300" cy="1244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" sz="3200"/>
              <a:t>BLOCK 3: Iterating over arrays (for loop)</a:t>
            </a:r>
            <a:endParaRPr sz="3200"/>
          </a:p>
        </p:txBody>
      </p:sp>
      <p:sp>
        <p:nvSpPr>
          <p:cNvPr id="255" name="Google Shape;255;p32"/>
          <p:cNvSpPr txBox="1"/>
          <p:nvPr>
            <p:ph idx="1" type="body"/>
          </p:nvPr>
        </p:nvSpPr>
        <p:spPr>
          <a:xfrm>
            <a:off x="632600" y="1322629"/>
            <a:ext cx="7688400" cy="2102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Char char="●"/>
            </a:pPr>
            <a:r>
              <a:rPr lang="en">
                <a:solidFill>
                  <a:srgbClr val="FFFFFF"/>
                </a:solidFill>
              </a:rPr>
              <a:t>CONCEPT </a:t>
            </a:r>
            <a:endParaRPr>
              <a:solidFill>
                <a:srgbClr val="FFFFFF"/>
              </a:solidFill>
            </a:endParaRPr>
          </a:p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Char char="●"/>
            </a:pPr>
            <a:r>
              <a:rPr lang="en">
                <a:solidFill>
                  <a:srgbClr val="FFFFFF"/>
                </a:solidFill>
              </a:rPr>
              <a:t>PRACTICE</a:t>
            </a:r>
            <a:endParaRPr>
              <a:solidFill>
                <a:srgbClr val="FFFFFF"/>
              </a:solidFill>
            </a:endParaRPr>
          </a:p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Char char="●"/>
            </a:pPr>
            <a:r>
              <a:rPr lang="en">
                <a:solidFill>
                  <a:srgbClr val="FFFFFF"/>
                </a:solidFill>
              </a:rPr>
              <a:t>QUESTIONS?</a:t>
            </a:r>
            <a:endParaRPr>
              <a:solidFill>
                <a:srgbClr val="FFFFFF"/>
              </a:solidFill>
            </a:endParaRPr>
          </a:p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Char char="●"/>
            </a:pPr>
            <a:r>
              <a:rPr lang="en"/>
              <a:t>READING SUGGESTION </a:t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SzPts val="2400"/>
              <a:buNone/>
            </a:pPr>
            <a:r>
              <a:t/>
            </a:r>
            <a:endParaRPr/>
          </a:p>
        </p:txBody>
      </p:sp>
      <p:sp>
        <p:nvSpPr>
          <p:cNvPr id="256" name="Google Shape;256;p32"/>
          <p:cNvSpPr txBox="1"/>
          <p:nvPr>
            <p:ph idx="12" type="sldNum"/>
          </p:nvPr>
        </p:nvSpPr>
        <p:spPr>
          <a:xfrm>
            <a:off x="8355252" y="47590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0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Screen Shot 2017-11-11 at 09.35.07.png" id="261" name="Google Shape;261;p33"/>
          <p:cNvPicPr preferRelativeResize="0"/>
          <p:nvPr/>
        </p:nvPicPr>
        <p:blipFill rotWithShape="1">
          <a:blip r:embed="rId3">
            <a:alphaModFix/>
          </a:blip>
          <a:srcRect b="0" l="0" r="2447" t="0"/>
          <a:stretch/>
        </p:blipFill>
        <p:spPr>
          <a:xfrm>
            <a:off x="235325" y="821500"/>
            <a:ext cx="8673351" cy="3895750"/>
          </a:xfrm>
          <a:prstGeom prst="rect">
            <a:avLst/>
          </a:prstGeom>
          <a:noFill/>
          <a:ln>
            <a:noFill/>
          </a:ln>
        </p:spPr>
      </p:pic>
      <p:sp>
        <p:nvSpPr>
          <p:cNvPr id="262" name="Google Shape;262;p33"/>
          <p:cNvSpPr txBox="1"/>
          <p:nvPr>
            <p:ph type="title"/>
          </p:nvPr>
        </p:nvSpPr>
        <p:spPr>
          <a:xfrm>
            <a:off x="727650" y="362500"/>
            <a:ext cx="7688700" cy="53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"/>
              <a:t>for…of loop </a:t>
            </a:r>
            <a:r>
              <a:rPr b="0" lang="en" sz="1800"/>
              <a:t>(</a:t>
            </a:r>
            <a:r>
              <a:rPr b="0" lang="en" sz="1800" u="sng">
                <a:solidFill>
                  <a:schemeClr val="hlink"/>
                </a:solidFill>
                <a:hlinkClick r:id="rId4"/>
              </a:rPr>
              <a:t>see more documentation</a:t>
            </a:r>
            <a:r>
              <a:rPr b="0" lang="en" sz="1800"/>
              <a:t>)</a:t>
            </a:r>
            <a:endParaRPr b="0" sz="1800"/>
          </a:p>
        </p:txBody>
      </p:sp>
      <p:sp>
        <p:nvSpPr>
          <p:cNvPr id="263" name="Google Shape;263;p33"/>
          <p:cNvSpPr txBox="1"/>
          <p:nvPr>
            <p:ph idx="12" type="sldNum"/>
          </p:nvPr>
        </p:nvSpPr>
        <p:spPr>
          <a:xfrm>
            <a:off x="8355252" y="47590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264" name="Google Shape;264;p33"/>
          <p:cNvSpPr/>
          <p:nvPr/>
        </p:nvSpPr>
        <p:spPr>
          <a:xfrm>
            <a:off x="222400" y="4724750"/>
            <a:ext cx="7965900" cy="340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rgbClr val="43434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5" name="Google Shape;265;p33"/>
          <p:cNvSpPr txBox="1"/>
          <p:nvPr/>
        </p:nvSpPr>
        <p:spPr>
          <a:xfrm>
            <a:off x="222400" y="4788350"/>
            <a:ext cx="6578400" cy="26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0" i="0" lang="en" sz="900" u="none" cap="none" strike="noStrike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© </a:t>
            </a:r>
            <a:r>
              <a:rPr b="0" i="0" lang="en" sz="900" u="none" cap="none" strike="noStrike">
                <a:solidFill>
                  <a:schemeClr val="hlink"/>
                </a:solidFill>
                <a:uFill>
                  <a:noFill/>
                </a:uFill>
                <a:latin typeface="Arial"/>
                <a:ea typeface="Arial"/>
                <a:cs typeface="Arial"/>
                <a:sym typeface="Arial"/>
                <a:hlinkClick r:id="rId5"/>
              </a:rPr>
              <a:t>Mozilla. </a:t>
            </a:r>
            <a:r>
              <a:rPr b="0" i="0" lang="en" sz="900" u="none" cap="none" strike="noStrike">
                <a:solidFill>
                  <a:srgbClr val="434343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Licensed under the Creative Commons Attribution-ShareAlike 2.5 Generic License</a:t>
            </a:r>
            <a:r>
              <a:rPr b="0" i="0" lang="en" sz="900" u="none" cap="none" strike="noStrike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b="0" i="0" sz="900" u="none" cap="none" strike="noStrike">
              <a:solidFill>
                <a:srgbClr val="434343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9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p34"/>
          <p:cNvSpPr txBox="1"/>
          <p:nvPr>
            <p:ph type="title"/>
          </p:nvPr>
        </p:nvSpPr>
        <p:spPr>
          <a:xfrm>
            <a:off x="727650" y="451925"/>
            <a:ext cx="7688700" cy="53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"/>
              <a:t>For… of (example) Try on your console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t/>
            </a:r>
            <a:endParaRPr/>
          </a:p>
        </p:txBody>
      </p:sp>
      <p:sp>
        <p:nvSpPr>
          <p:cNvPr id="271" name="Google Shape;271;p34"/>
          <p:cNvSpPr txBox="1"/>
          <p:nvPr>
            <p:ph idx="1" type="body"/>
          </p:nvPr>
        </p:nvSpPr>
        <p:spPr>
          <a:xfrm>
            <a:off x="727650" y="1441200"/>
            <a:ext cx="7688700" cy="226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1800">
                <a:solidFill>
                  <a:srgbClr val="000000"/>
                </a:solidFill>
              </a:rPr>
              <a:t>Pseudocode:</a:t>
            </a:r>
            <a:endParaRPr sz="18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1800"/>
              <a:buNone/>
            </a:pPr>
            <a:r>
              <a:rPr lang="en" sz="1800">
                <a:solidFill>
                  <a:srgbClr val="000000"/>
                </a:solidFill>
              </a:rPr>
              <a:t>for(variable representing each array item of an array) {</a:t>
            </a:r>
            <a:endParaRPr sz="18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1800"/>
              <a:buNone/>
            </a:pPr>
            <a:r>
              <a:rPr lang="en" sz="1800">
                <a:solidFill>
                  <a:srgbClr val="000000"/>
                </a:solidFill>
              </a:rPr>
              <a:t>	what you want to repeat</a:t>
            </a:r>
            <a:endParaRPr sz="18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1800"/>
              <a:buNone/>
            </a:pPr>
            <a:r>
              <a:rPr lang="en" sz="1800">
                <a:solidFill>
                  <a:srgbClr val="000000"/>
                </a:solidFill>
              </a:rPr>
              <a:t>}</a:t>
            </a:r>
            <a:endParaRPr sz="18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18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1800"/>
              <a:buNone/>
            </a:pPr>
            <a:r>
              <a:rPr lang="en" sz="1800">
                <a:solidFill>
                  <a:srgbClr val="000000"/>
                </a:solidFill>
              </a:rPr>
              <a:t>Code:</a:t>
            </a:r>
            <a:endParaRPr sz="18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1800"/>
              <a:buNone/>
            </a:pPr>
            <a:r>
              <a:rPr lang="en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var names = [</a:t>
            </a:r>
            <a:r>
              <a:rPr lang="en" sz="14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'</a:t>
            </a:r>
            <a:r>
              <a:rPr lang="en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Nadine</a:t>
            </a:r>
            <a:r>
              <a:rPr lang="en" sz="14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'</a:t>
            </a:r>
            <a:r>
              <a:rPr lang="en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en" sz="14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'</a:t>
            </a:r>
            <a:r>
              <a:rPr lang="en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Bob</a:t>
            </a:r>
            <a:r>
              <a:rPr lang="en" sz="14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'</a:t>
            </a:r>
            <a:r>
              <a:rPr lang="en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en" sz="14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'</a:t>
            </a:r>
            <a:r>
              <a:rPr lang="en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Sandra</a:t>
            </a:r>
            <a:r>
              <a:rPr lang="en" sz="14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'</a:t>
            </a:r>
            <a:r>
              <a:rPr lang="en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];</a:t>
            </a:r>
            <a:endParaRPr sz="18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1800"/>
              <a:buNone/>
            </a:pPr>
            <a:r>
              <a:rPr lang="en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for(var item of names) {</a:t>
            </a:r>
            <a:endParaRPr sz="18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1800"/>
              <a:buNone/>
            </a:pPr>
            <a:r>
              <a:rPr lang="en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	return 'Hey ' +  item + ' !';</a:t>
            </a:r>
            <a:endParaRPr sz="18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SzPts val="1800"/>
              <a:buNone/>
            </a:pPr>
            <a:r>
              <a:rPr lang="en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8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72" name="Google Shape;272;p34"/>
          <p:cNvSpPr txBox="1"/>
          <p:nvPr>
            <p:ph idx="12" type="sldNum"/>
          </p:nvPr>
        </p:nvSpPr>
        <p:spPr>
          <a:xfrm>
            <a:off x="8355252" y="47590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6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35"/>
          <p:cNvSpPr/>
          <p:nvPr/>
        </p:nvSpPr>
        <p:spPr>
          <a:xfrm>
            <a:off x="826450" y="3950550"/>
            <a:ext cx="1855500" cy="450900"/>
          </a:xfrm>
          <a:prstGeom prst="rect">
            <a:avLst/>
          </a:prstGeom>
          <a:solidFill>
            <a:srgbClr val="1A998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8" name="Google Shape;278;p35"/>
          <p:cNvSpPr txBox="1"/>
          <p:nvPr>
            <p:ph type="title"/>
          </p:nvPr>
        </p:nvSpPr>
        <p:spPr>
          <a:xfrm>
            <a:off x="727650" y="451925"/>
            <a:ext cx="7688700" cy="53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" sz="2400">
                <a:solidFill>
                  <a:schemeClr val="lt1"/>
                </a:solidFill>
              </a:rPr>
              <a:t>PRACTICE: Iterating over arrays with for... of loop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279" name="Google Shape;279;p35"/>
          <p:cNvSpPr txBox="1"/>
          <p:nvPr/>
        </p:nvSpPr>
        <p:spPr>
          <a:xfrm>
            <a:off x="720950" y="1267575"/>
            <a:ext cx="80811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Rewrite the display method of the </a:t>
            </a:r>
            <a:r>
              <a:rPr b="0" i="0" lang="en" sz="18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shoppingListApp</a:t>
            </a:r>
            <a:r>
              <a:rPr b="0" i="0" lang="en" sz="18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 to display </a:t>
            </a:r>
            <a:r>
              <a:rPr b="0" i="0" lang="en" sz="1800" u="none" cap="none" strike="noStrike">
                <a:solidFill>
                  <a:schemeClr val="accent3"/>
                </a:solidFill>
                <a:latin typeface="Lato"/>
                <a:ea typeface="Lato"/>
                <a:cs typeface="Lato"/>
                <a:sym typeface="Lato"/>
              </a:rPr>
              <a:t>only</a:t>
            </a:r>
            <a:r>
              <a:rPr b="0" i="0" lang="en" sz="18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 the </a:t>
            </a:r>
            <a:r>
              <a:rPr b="0" i="0" lang="en" sz="18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text</a:t>
            </a:r>
            <a:r>
              <a:rPr b="0" i="0" lang="en" sz="18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 property of the objects</a:t>
            </a:r>
            <a:endParaRPr b="0" i="0" sz="18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" sz="18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Hint:</a:t>
            </a:r>
            <a:r>
              <a:rPr b="0" i="0" lang="en" sz="18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 Use for… of loop to iterate over all the objects in </a:t>
            </a:r>
            <a:r>
              <a:rPr b="0" i="0" lang="en" sz="18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shoppingList </a:t>
            </a:r>
            <a:r>
              <a:rPr b="0" i="0" lang="en" sz="18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and to print </a:t>
            </a:r>
            <a:r>
              <a:rPr b="0" i="0" lang="en" sz="18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text</a:t>
            </a:r>
            <a:r>
              <a:rPr b="0" i="0" lang="en" sz="18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 property of each object.</a:t>
            </a:r>
            <a:endParaRPr b="0" i="0" sz="18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80" name="Google Shape;280;p35"/>
          <p:cNvSpPr txBox="1"/>
          <p:nvPr/>
        </p:nvSpPr>
        <p:spPr>
          <a:xfrm>
            <a:off x="845725" y="3955850"/>
            <a:ext cx="3000000" cy="42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sng" cap="none" strike="noStrik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See proposed code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1" name="Google Shape;281;p35"/>
          <p:cNvSpPr txBox="1"/>
          <p:nvPr>
            <p:ph idx="12" type="sldNum"/>
          </p:nvPr>
        </p:nvSpPr>
        <p:spPr>
          <a:xfrm>
            <a:off x="8355252" y="47590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5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p36"/>
          <p:cNvSpPr txBox="1"/>
          <p:nvPr>
            <p:ph type="title"/>
          </p:nvPr>
        </p:nvSpPr>
        <p:spPr>
          <a:xfrm>
            <a:off x="0" y="1397050"/>
            <a:ext cx="9144000" cy="1244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" sz="4200"/>
              <a:t>Questions?</a:t>
            </a:r>
            <a:endParaRPr/>
          </a:p>
        </p:txBody>
      </p:sp>
      <p:sp>
        <p:nvSpPr>
          <p:cNvPr id="287" name="Google Shape;287;p36"/>
          <p:cNvSpPr txBox="1"/>
          <p:nvPr>
            <p:ph idx="12" type="sldNum"/>
          </p:nvPr>
        </p:nvSpPr>
        <p:spPr>
          <a:xfrm>
            <a:off x="8355252" y="47590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Google Shape;292;p37"/>
          <p:cNvSpPr txBox="1"/>
          <p:nvPr>
            <p:ph type="title"/>
          </p:nvPr>
        </p:nvSpPr>
        <p:spPr>
          <a:xfrm>
            <a:off x="727650" y="451925"/>
            <a:ext cx="7688700" cy="53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"/>
              <a:t>READING SUGGESTION</a:t>
            </a:r>
            <a:endParaRPr/>
          </a:p>
        </p:txBody>
      </p:sp>
      <p:sp>
        <p:nvSpPr>
          <p:cNvPr id="293" name="Google Shape;293;p37"/>
          <p:cNvSpPr txBox="1"/>
          <p:nvPr>
            <p:ph idx="1" type="body"/>
          </p:nvPr>
        </p:nvSpPr>
        <p:spPr>
          <a:xfrm>
            <a:off x="727650" y="1441200"/>
            <a:ext cx="7688700" cy="226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/>
              <a:t>You can read more on this topic in the links below: 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Other for loops to check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None/>
            </a:pPr>
            <a:r>
              <a:rPr lang="en"/>
              <a:t>Iterating with array methods rather than loops: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None/>
            </a:pPr>
            <a:r>
              <a:rPr lang="en"/>
              <a:t>See </a:t>
            </a:r>
            <a:r>
              <a:rPr lang="en" u="sng">
                <a:solidFill>
                  <a:schemeClr val="hlink"/>
                </a:solidFill>
                <a:latin typeface="Courier New"/>
                <a:ea typeface="Courier New"/>
                <a:cs typeface="Courier New"/>
                <a:sym typeface="Courier New"/>
                <a:hlinkClick r:id="rId4"/>
              </a:rPr>
              <a:t>forEach()</a:t>
            </a:r>
            <a:r>
              <a:rPr lang="en"/>
              <a:t>, </a:t>
            </a:r>
            <a:r>
              <a:rPr lang="en" u="sng">
                <a:solidFill>
                  <a:schemeClr val="hlink"/>
                </a:solidFill>
                <a:latin typeface="Courier New"/>
                <a:ea typeface="Courier New"/>
                <a:cs typeface="Courier New"/>
                <a:sym typeface="Courier New"/>
                <a:hlinkClick r:id="rId5"/>
              </a:rPr>
              <a:t>map()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 and</a:t>
            </a:r>
            <a:r>
              <a:rPr lang="en"/>
              <a:t> </a:t>
            </a:r>
            <a:r>
              <a:rPr lang="en" u="sng">
                <a:solidFill>
                  <a:schemeClr val="hlink"/>
                </a:solidFill>
                <a:latin typeface="Courier New"/>
                <a:ea typeface="Courier New"/>
                <a:cs typeface="Courier New"/>
                <a:sym typeface="Courier New"/>
                <a:hlinkClick r:id="rId6"/>
              </a:rPr>
              <a:t>filter()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 methods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None/>
            </a:pPr>
            <a:r>
              <a:rPr lang="en"/>
              <a:t>Advanced: </a:t>
            </a:r>
            <a:r>
              <a:rPr lang="en" u="sng">
                <a:solidFill>
                  <a:schemeClr val="hlink"/>
                </a:solidFill>
                <a:hlinkClick r:id="rId7"/>
              </a:rPr>
              <a:t>recursion as means of iteration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800"/>
              <a:buNone/>
            </a:pPr>
            <a:r>
              <a:t/>
            </a:r>
            <a:endParaRPr/>
          </a:p>
        </p:txBody>
      </p:sp>
      <p:sp>
        <p:nvSpPr>
          <p:cNvPr id="294" name="Google Shape;294;p37"/>
          <p:cNvSpPr txBox="1"/>
          <p:nvPr>
            <p:ph idx="12" type="sldNum"/>
          </p:nvPr>
        </p:nvSpPr>
        <p:spPr>
          <a:xfrm>
            <a:off x="8355252" y="47590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1"/>
          <p:cNvSpPr txBox="1"/>
          <p:nvPr>
            <p:ph type="title"/>
          </p:nvPr>
        </p:nvSpPr>
        <p:spPr>
          <a:xfrm>
            <a:off x="727650" y="451925"/>
            <a:ext cx="7688700" cy="53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"/>
              <a:t>Agenda</a:t>
            </a:r>
            <a:endParaRPr/>
          </a:p>
        </p:txBody>
      </p:sp>
      <p:sp>
        <p:nvSpPr>
          <p:cNvPr id="79" name="Google Shape;79;p11"/>
          <p:cNvSpPr txBox="1"/>
          <p:nvPr>
            <p:ph idx="1" type="body"/>
          </p:nvPr>
        </p:nvSpPr>
        <p:spPr>
          <a:xfrm>
            <a:off x="727650" y="1441200"/>
            <a:ext cx="7688700" cy="226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Recap workshop #2 &amp; review homework (10 min)</a:t>
            </a:r>
            <a:endParaRPr/>
          </a:p>
          <a:p>
            <a:pPr indent="-342900" lvl="0" marL="4572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Block 1: Working with objects (25 min)</a:t>
            </a:r>
            <a:endParaRPr/>
          </a:p>
          <a:p>
            <a:pPr indent="-342900" lvl="0" marL="4572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Block 2: Working with arrays of objects (25 min)</a:t>
            </a:r>
            <a:endParaRPr/>
          </a:p>
          <a:p>
            <a:pPr indent="-342900" lvl="0" marL="4572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Break (5min)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Block 3: Working with iteration on arrays: loops (25 min)</a:t>
            </a:r>
            <a:endParaRPr/>
          </a:p>
          <a:p>
            <a:pPr indent="-342900" lvl="0" marL="4572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Block 4: Working with conditional statements and comparisons (25 min)</a:t>
            </a:r>
            <a:endParaRPr/>
          </a:p>
          <a:p>
            <a:pPr indent="-342900" lvl="0" marL="4572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Homework &amp; feedback round (5 min)</a:t>
            </a:r>
            <a:endParaRPr/>
          </a:p>
          <a:p>
            <a:pPr indent="0" lvl="0" marL="4572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SzPts val="1800"/>
              <a:buNone/>
            </a:pPr>
            <a:r>
              <a:t/>
            </a:r>
            <a:endParaRPr/>
          </a:p>
        </p:txBody>
      </p:sp>
      <p:sp>
        <p:nvSpPr>
          <p:cNvPr id="80" name="Google Shape;80;p11"/>
          <p:cNvSpPr txBox="1"/>
          <p:nvPr>
            <p:ph idx="12" type="sldNum"/>
          </p:nvPr>
        </p:nvSpPr>
        <p:spPr>
          <a:xfrm>
            <a:off x="8355252" y="47590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8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p38"/>
          <p:cNvSpPr txBox="1"/>
          <p:nvPr>
            <p:ph type="title"/>
          </p:nvPr>
        </p:nvSpPr>
        <p:spPr>
          <a:xfrm>
            <a:off x="481975" y="249725"/>
            <a:ext cx="8352300" cy="1244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" sz="3200"/>
              <a:t>BLOCK 4: Working with conditional statements and comparisons</a:t>
            </a:r>
            <a:endParaRPr sz="3200"/>
          </a:p>
        </p:txBody>
      </p:sp>
      <p:sp>
        <p:nvSpPr>
          <p:cNvPr id="300" name="Google Shape;300;p38"/>
          <p:cNvSpPr txBox="1"/>
          <p:nvPr>
            <p:ph idx="1" type="body"/>
          </p:nvPr>
        </p:nvSpPr>
        <p:spPr>
          <a:xfrm>
            <a:off x="729450" y="1751279"/>
            <a:ext cx="7688400" cy="2102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Char char="●"/>
            </a:pPr>
            <a:r>
              <a:rPr lang="en">
                <a:solidFill>
                  <a:srgbClr val="FFFFFF"/>
                </a:solidFill>
              </a:rPr>
              <a:t>CONCEPTS</a:t>
            </a:r>
            <a:endParaRPr>
              <a:solidFill>
                <a:srgbClr val="FFFFFF"/>
              </a:solidFill>
            </a:endParaRPr>
          </a:p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Char char="●"/>
            </a:pPr>
            <a:r>
              <a:rPr lang="en">
                <a:solidFill>
                  <a:srgbClr val="FFFFFF"/>
                </a:solidFill>
              </a:rPr>
              <a:t>PRACTICE</a:t>
            </a:r>
            <a:endParaRPr/>
          </a:p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/>
              <a:t>QUESTIONS?</a:t>
            </a:r>
            <a:endParaRPr/>
          </a:p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/>
              <a:t>READING SUGGESTION 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SzPts val="2400"/>
              <a:buNone/>
            </a:pPr>
            <a:r>
              <a:t/>
            </a:r>
            <a:endParaRPr/>
          </a:p>
        </p:txBody>
      </p:sp>
      <p:sp>
        <p:nvSpPr>
          <p:cNvPr id="301" name="Google Shape;301;p38"/>
          <p:cNvSpPr txBox="1"/>
          <p:nvPr>
            <p:ph idx="12" type="sldNum"/>
          </p:nvPr>
        </p:nvSpPr>
        <p:spPr>
          <a:xfrm>
            <a:off x="8355252" y="47590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5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p39"/>
          <p:cNvSpPr txBox="1"/>
          <p:nvPr>
            <p:ph type="title"/>
          </p:nvPr>
        </p:nvSpPr>
        <p:spPr>
          <a:xfrm>
            <a:off x="727650" y="451925"/>
            <a:ext cx="7688700" cy="53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"/>
              <a:t>Intro to If… else conditionals </a:t>
            </a:r>
            <a:endParaRPr/>
          </a:p>
        </p:txBody>
      </p:sp>
      <p:sp>
        <p:nvSpPr>
          <p:cNvPr id="307" name="Google Shape;307;p39"/>
          <p:cNvSpPr txBox="1"/>
          <p:nvPr>
            <p:ph idx="1" type="body"/>
          </p:nvPr>
        </p:nvSpPr>
        <p:spPr>
          <a:xfrm>
            <a:off x="727650" y="1441200"/>
            <a:ext cx="7688700" cy="226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1800">
                <a:solidFill>
                  <a:srgbClr val="000000"/>
                </a:solidFill>
              </a:rPr>
              <a:t>Pseudocode:</a:t>
            </a:r>
            <a:endParaRPr sz="18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1800"/>
              <a:buNone/>
            </a:pPr>
            <a:r>
              <a:rPr lang="en" sz="1800">
                <a:solidFill>
                  <a:srgbClr val="000000"/>
                </a:solidFill>
              </a:rPr>
              <a:t>   if it rains: take the umbrella</a:t>
            </a:r>
            <a:endParaRPr sz="18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1800"/>
              <a:buNone/>
            </a:pPr>
            <a:r>
              <a:rPr lang="en" sz="1800">
                <a:solidFill>
                  <a:srgbClr val="000000"/>
                </a:solidFill>
              </a:rPr>
              <a:t>   else: don't take it</a:t>
            </a:r>
            <a:endParaRPr sz="18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1800"/>
              <a:buNone/>
            </a:pPr>
            <a:r>
              <a:rPr lang="en" sz="1800"/>
              <a:t> </a:t>
            </a:r>
            <a:endParaRPr sz="1800"/>
          </a:p>
          <a:p>
            <a:pPr indent="0" lvl="0" marL="0" rtl="0" algn="l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SzPts val="1800"/>
              <a:buNone/>
            </a:pPr>
            <a:r>
              <a:t/>
            </a:r>
            <a:endParaRPr sz="1800"/>
          </a:p>
        </p:txBody>
      </p:sp>
      <p:sp>
        <p:nvSpPr>
          <p:cNvPr id="308" name="Google Shape;308;p39"/>
          <p:cNvSpPr txBox="1"/>
          <p:nvPr>
            <p:ph idx="12" type="sldNum"/>
          </p:nvPr>
        </p:nvSpPr>
        <p:spPr>
          <a:xfrm>
            <a:off x="8355252" y="47590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309" name="Google Shape;309;p39"/>
          <p:cNvSpPr txBox="1"/>
          <p:nvPr/>
        </p:nvSpPr>
        <p:spPr>
          <a:xfrm>
            <a:off x="3851425" y="1207975"/>
            <a:ext cx="5205600" cy="324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Code:</a:t>
            </a:r>
            <a:endParaRPr b="0" i="0" sz="18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var rains = true;</a:t>
            </a:r>
            <a:endParaRPr b="0" i="0" sz="1800" u="none" cap="none" strike="noStrik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if(rains) {</a:t>
            </a:r>
            <a:endParaRPr b="0" i="0" sz="1800" u="none" cap="none" strike="noStrik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	console.log("take the umbrella");</a:t>
            </a:r>
            <a:endParaRPr b="0" i="0" sz="1800" u="none" cap="none" strike="noStrik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 </a:t>
            </a:r>
            <a:endParaRPr b="0" i="0" sz="1800" u="none" cap="none" strike="noStrik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else {</a:t>
            </a:r>
            <a:endParaRPr b="0" i="0" sz="1800" u="none" cap="none" strike="noStrik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	console.log("don't take the umbrella");</a:t>
            </a:r>
            <a:endParaRPr b="0" i="0" sz="1800" u="none" cap="none" strike="noStrik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b="0" i="0" sz="1800" u="none" cap="none" strike="noStrik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endParaRPr b="0" i="0" sz="18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And with "rains = false" ?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3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Google Shape;314;p40"/>
          <p:cNvSpPr txBox="1"/>
          <p:nvPr>
            <p:ph idx="1" type="body"/>
          </p:nvPr>
        </p:nvSpPr>
        <p:spPr>
          <a:xfrm>
            <a:off x="727650" y="1357575"/>
            <a:ext cx="7688700" cy="226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1800">
                <a:solidFill>
                  <a:srgbClr val="000000"/>
                </a:solidFill>
              </a:rPr>
              <a:t>1- Copy this conditional statement in the console</a:t>
            </a:r>
            <a:endParaRPr sz="18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1800">
                <a:solidFill>
                  <a:srgbClr val="000000"/>
                </a:solidFill>
              </a:rPr>
              <a:t>2- Set </a:t>
            </a:r>
            <a:r>
              <a:rPr lang="en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rain</a:t>
            </a:r>
            <a:r>
              <a:rPr lang="en" sz="1800">
                <a:solidFill>
                  <a:srgbClr val="000000"/>
                </a:solidFill>
              </a:rPr>
              <a:t> property to </a:t>
            </a:r>
            <a:r>
              <a:rPr lang="en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false </a:t>
            </a:r>
            <a:r>
              <a:rPr lang="en" sz="1800">
                <a:solidFill>
                  <a:srgbClr val="000000"/>
                </a:solidFill>
              </a:rPr>
              <a:t>and run the code again   </a:t>
            </a:r>
            <a:endParaRPr sz="18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18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1800"/>
              <a:buNone/>
            </a:pPr>
            <a:r>
              <a:rPr lang="en" sz="1800">
                <a:solidFill>
                  <a:srgbClr val="000000"/>
                </a:solidFill>
              </a:rPr>
              <a:t>Code:</a:t>
            </a:r>
            <a:endParaRPr sz="18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1800"/>
              <a:buNone/>
            </a:pPr>
            <a:r>
              <a:rPr lang="en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var rains = true;</a:t>
            </a:r>
            <a:endParaRPr sz="18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if(rains) {</a:t>
            </a:r>
            <a:endParaRPr sz="18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	console.log("take the umbrella");</a:t>
            </a:r>
            <a:endParaRPr sz="18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 </a:t>
            </a:r>
            <a:endParaRPr sz="18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else {</a:t>
            </a:r>
            <a:endParaRPr sz="18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	console.log("don't take the umbrella");</a:t>
            </a:r>
            <a:endParaRPr sz="18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8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15" name="Google Shape;315;p40"/>
          <p:cNvSpPr txBox="1"/>
          <p:nvPr>
            <p:ph idx="12" type="sldNum"/>
          </p:nvPr>
        </p:nvSpPr>
        <p:spPr>
          <a:xfrm>
            <a:off x="8355252" y="47590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316" name="Google Shape;316;p40"/>
          <p:cNvSpPr txBox="1"/>
          <p:nvPr>
            <p:ph type="title"/>
          </p:nvPr>
        </p:nvSpPr>
        <p:spPr>
          <a:xfrm>
            <a:off x="727650" y="451925"/>
            <a:ext cx="7688700" cy="53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" sz="2400">
                <a:solidFill>
                  <a:srgbClr val="F3F3F3"/>
                </a:solidFill>
              </a:rPr>
              <a:t>PRACTICE: If … else</a:t>
            </a:r>
            <a:endParaRPr>
              <a:solidFill>
                <a:srgbClr val="F3F3F3"/>
              </a:solidFill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0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Google Shape;321;p41"/>
          <p:cNvSpPr txBox="1"/>
          <p:nvPr>
            <p:ph type="title"/>
          </p:nvPr>
        </p:nvSpPr>
        <p:spPr>
          <a:xfrm>
            <a:off x="730000" y="1318650"/>
            <a:ext cx="3300900" cy="168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"/>
              <a:t>Comparison Operators</a:t>
            </a:r>
            <a:endParaRPr/>
          </a:p>
        </p:txBody>
      </p:sp>
      <p:pic>
        <p:nvPicPr>
          <p:cNvPr descr="Screen Shot 2017-11-11 at 09.02.20.png" id="322" name="Google Shape;322;p41"/>
          <p:cNvPicPr preferRelativeResize="0"/>
          <p:nvPr/>
        </p:nvPicPr>
        <p:blipFill rotWithShape="1">
          <a:blip r:embed="rId3">
            <a:alphaModFix/>
          </a:blip>
          <a:srcRect b="-2290" l="1525" r="0" t="0"/>
          <a:stretch/>
        </p:blipFill>
        <p:spPr>
          <a:xfrm>
            <a:off x="3443450" y="2922525"/>
            <a:ext cx="5700551" cy="2068574"/>
          </a:xfrm>
          <a:prstGeom prst="rect">
            <a:avLst/>
          </a:prstGeom>
          <a:noFill/>
          <a:ln>
            <a:noFill/>
          </a:ln>
        </p:spPr>
      </p:pic>
      <p:pic>
        <p:nvPicPr>
          <p:cNvPr id="323" name="Google Shape;323;p41"/>
          <p:cNvPicPr preferRelativeResize="0"/>
          <p:nvPr/>
        </p:nvPicPr>
        <p:blipFill rotWithShape="1">
          <a:blip r:embed="rId4">
            <a:alphaModFix/>
          </a:blip>
          <a:srcRect b="0" l="0" r="3854" t="0"/>
          <a:stretch/>
        </p:blipFill>
        <p:spPr>
          <a:xfrm>
            <a:off x="3443450" y="280650"/>
            <a:ext cx="5700551" cy="2755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24" name="Google Shape;324;p41"/>
          <p:cNvPicPr preferRelativeResize="0"/>
          <p:nvPr/>
        </p:nvPicPr>
        <p:blipFill rotWithShape="1">
          <a:blip r:embed="rId5">
            <a:alphaModFix/>
          </a:blip>
          <a:srcRect b="10018" l="1279" r="3246" t="10330"/>
          <a:stretch/>
        </p:blipFill>
        <p:spPr>
          <a:xfrm>
            <a:off x="3443450" y="25"/>
            <a:ext cx="5700549" cy="299900"/>
          </a:xfrm>
          <a:prstGeom prst="rect">
            <a:avLst/>
          </a:prstGeom>
          <a:noFill/>
          <a:ln>
            <a:noFill/>
          </a:ln>
        </p:spPr>
      </p:pic>
      <p:sp>
        <p:nvSpPr>
          <p:cNvPr id="325" name="Google Shape;325;p41"/>
          <p:cNvSpPr/>
          <p:nvPr/>
        </p:nvSpPr>
        <p:spPr>
          <a:xfrm>
            <a:off x="222400" y="4724750"/>
            <a:ext cx="7965900" cy="340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6" name="Google Shape;326;p41"/>
          <p:cNvSpPr txBox="1"/>
          <p:nvPr/>
        </p:nvSpPr>
        <p:spPr>
          <a:xfrm>
            <a:off x="222400" y="4788350"/>
            <a:ext cx="5056500" cy="26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0" i="0" lang="en" sz="900" u="none" cap="none" strike="noStrike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© Refsnes Data All Rights Reserved. </a:t>
            </a:r>
            <a:r>
              <a:rPr b="0" i="1" lang="en" sz="900" u="none" cap="none" strike="noStrike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https://www.w3schools.com</a:t>
            </a:r>
            <a:endParaRPr b="0" i="1" sz="900" u="none" cap="none" strike="noStrike">
              <a:solidFill>
                <a:srgbClr val="434343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0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Google Shape;331;p42"/>
          <p:cNvSpPr txBox="1"/>
          <p:nvPr>
            <p:ph type="title"/>
          </p:nvPr>
        </p:nvSpPr>
        <p:spPr>
          <a:xfrm>
            <a:off x="0" y="1397050"/>
            <a:ext cx="9144000" cy="1244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" sz="4200"/>
              <a:t>Questions?</a:t>
            </a:r>
            <a:endParaRPr/>
          </a:p>
        </p:txBody>
      </p:sp>
      <p:sp>
        <p:nvSpPr>
          <p:cNvPr id="332" name="Google Shape;332;p42"/>
          <p:cNvSpPr txBox="1"/>
          <p:nvPr>
            <p:ph idx="12" type="sldNum"/>
          </p:nvPr>
        </p:nvSpPr>
        <p:spPr>
          <a:xfrm>
            <a:off x="8355252" y="47590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6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Google Shape;337;p43"/>
          <p:cNvSpPr txBox="1"/>
          <p:nvPr>
            <p:ph type="title"/>
          </p:nvPr>
        </p:nvSpPr>
        <p:spPr>
          <a:xfrm>
            <a:off x="727650" y="451925"/>
            <a:ext cx="7688700" cy="53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"/>
              <a:t>READING SUGGESTION</a:t>
            </a:r>
            <a:endParaRPr/>
          </a:p>
        </p:txBody>
      </p:sp>
      <p:sp>
        <p:nvSpPr>
          <p:cNvPr id="338" name="Google Shape;338;p43"/>
          <p:cNvSpPr txBox="1"/>
          <p:nvPr>
            <p:ph idx="1" type="body"/>
          </p:nvPr>
        </p:nvSpPr>
        <p:spPr>
          <a:xfrm>
            <a:off x="727650" y="1441200"/>
            <a:ext cx="7688700" cy="226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/>
              <a:t>You can read more on this topic in the links below: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None/>
            </a:pPr>
            <a:r>
              <a:rPr lang="en"/>
              <a:t>Have a look at the </a:t>
            </a:r>
            <a:r>
              <a:rPr lang="en" u="sng">
                <a:solidFill>
                  <a:schemeClr val="hlink"/>
                </a:solidFill>
                <a:latin typeface="Courier New"/>
                <a:ea typeface="Courier New"/>
                <a:cs typeface="Courier New"/>
                <a:sym typeface="Courier New"/>
                <a:hlinkClick r:id="rId3"/>
              </a:rPr>
              <a:t>else if </a:t>
            </a:r>
            <a:r>
              <a:rPr lang="en" u="sng">
                <a:solidFill>
                  <a:schemeClr val="hlink"/>
                </a:solidFill>
                <a:hlinkClick r:id="rId4"/>
              </a:rPr>
              <a:t>conditional statement and </a:t>
            </a:r>
            <a:r>
              <a:rPr lang="en" u="sng">
                <a:solidFill>
                  <a:schemeClr val="hlink"/>
                </a:solidFill>
                <a:latin typeface="Courier New"/>
                <a:ea typeface="Courier New"/>
                <a:cs typeface="Courier New"/>
                <a:sym typeface="Courier New"/>
                <a:hlinkClick r:id="rId5"/>
              </a:rPr>
              <a:t>switch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None/>
            </a:pPr>
            <a:r>
              <a:rPr lang="en"/>
              <a:t>For cleaner conditional syntax, see </a:t>
            </a:r>
            <a:r>
              <a:rPr lang="en" u="sng">
                <a:solidFill>
                  <a:schemeClr val="hlink"/>
                </a:solidFill>
                <a:latin typeface="Courier New"/>
                <a:ea typeface="Courier New"/>
                <a:cs typeface="Courier New"/>
                <a:sym typeface="Courier New"/>
                <a:hlinkClick r:id="rId6"/>
              </a:rPr>
              <a:t>ternary operators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800"/>
              <a:buNone/>
            </a:pPr>
            <a:r>
              <a:t/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39" name="Google Shape;339;p43"/>
          <p:cNvSpPr txBox="1"/>
          <p:nvPr>
            <p:ph idx="12" type="sldNum"/>
          </p:nvPr>
        </p:nvSpPr>
        <p:spPr>
          <a:xfrm>
            <a:off x="8355252" y="47590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3" name="Shape 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Google Shape;344;p44"/>
          <p:cNvSpPr txBox="1"/>
          <p:nvPr>
            <p:ph type="title"/>
          </p:nvPr>
        </p:nvSpPr>
        <p:spPr>
          <a:xfrm>
            <a:off x="727650" y="451925"/>
            <a:ext cx="7688700" cy="53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"/>
              <a:t>Homework #3</a:t>
            </a:r>
            <a:endParaRPr/>
          </a:p>
        </p:txBody>
      </p:sp>
      <p:sp>
        <p:nvSpPr>
          <p:cNvPr id="345" name="Google Shape;345;p44"/>
          <p:cNvSpPr txBox="1"/>
          <p:nvPr>
            <p:ph idx="1" type="body"/>
          </p:nvPr>
        </p:nvSpPr>
        <p:spPr>
          <a:xfrm>
            <a:off x="727650" y="1441200"/>
            <a:ext cx="7688700" cy="226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1- Create a new method </a:t>
            </a:r>
            <a:r>
              <a:rPr lang="en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toggleAll</a:t>
            </a:r>
            <a:r>
              <a:rPr lang="en" sz="15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en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which checks the </a:t>
            </a:r>
            <a:r>
              <a:rPr lang="en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addedToCart</a:t>
            </a:r>
            <a:r>
              <a:rPr lang="en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value of all the </a:t>
            </a:r>
            <a:r>
              <a:rPr lang="en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items. </a:t>
            </a:r>
            <a:r>
              <a:rPr lang="en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If all the </a:t>
            </a:r>
            <a:r>
              <a:rPr lang="en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addedToCart</a:t>
            </a:r>
            <a:r>
              <a:rPr lang="en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values are </a:t>
            </a:r>
            <a:r>
              <a:rPr lang="en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true</a:t>
            </a:r>
            <a:r>
              <a:rPr lang="en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45720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Then set them all to </a:t>
            </a:r>
            <a:r>
              <a:rPr lang="en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false</a:t>
            </a:r>
            <a:r>
              <a:rPr lang="en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45720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Otherwise switch </a:t>
            </a:r>
            <a:r>
              <a:rPr lang="en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addedToCart</a:t>
            </a:r>
            <a:r>
              <a:rPr lang="en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to </a:t>
            </a:r>
            <a:r>
              <a:rPr lang="en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true</a:t>
            </a:r>
            <a:r>
              <a:rPr lang="en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for all </a:t>
            </a:r>
            <a:r>
              <a:rPr lang="en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items</a:t>
            </a:r>
            <a:endParaRPr sz="18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45720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18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1800">
                <a:solidFill>
                  <a:srgbClr val="000000"/>
                </a:solidFill>
              </a:rPr>
              <a:t>2- Further readings:</a:t>
            </a:r>
            <a:r>
              <a:rPr b="1" lang="en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1"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457200" lvl="0" marL="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</a:pPr>
            <a:r>
              <a:rPr lang="en" sz="18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Javascript operators</a:t>
            </a: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457200" lvl="0" marL="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</a:pPr>
            <a:r>
              <a:rPr lang="en" sz="18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Increment a number with javascript</a:t>
            </a: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2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500"/>
              </a:spcAft>
              <a:buSzPts val="1800"/>
              <a:buNone/>
            </a:pPr>
            <a:r>
              <a:t/>
            </a:r>
            <a:endParaRPr sz="1800">
              <a:solidFill>
                <a:srgbClr val="000000"/>
              </a:solidFill>
            </a:endParaRPr>
          </a:p>
        </p:txBody>
      </p:sp>
      <p:sp>
        <p:nvSpPr>
          <p:cNvPr id="346" name="Google Shape;346;p44"/>
          <p:cNvSpPr txBox="1"/>
          <p:nvPr>
            <p:ph idx="12" type="sldNum"/>
          </p:nvPr>
        </p:nvSpPr>
        <p:spPr>
          <a:xfrm>
            <a:off x="8355252" y="47590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347" name="Google Shape;347;p44"/>
          <p:cNvSpPr/>
          <p:nvPr/>
        </p:nvSpPr>
        <p:spPr>
          <a:xfrm>
            <a:off x="6432675" y="2947213"/>
            <a:ext cx="1855500" cy="450900"/>
          </a:xfrm>
          <a:prstGeom prst="rect">
            <a:avLst/>
          </a:prstGeom>
          <a:solidFill>
            <a:srgbClr val="1A998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8" name="Google Shape;348;p44"/>
          <p:cNvSpPr txBox="1"/>
          <p:nvPr/>
        </p:nvSpPr>
        <p:spPr>
          <a:xfrm>
            <a:off x="6530900" y="3048913"/>
            <a:ext cx="1395600" cy="24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sng" cap="none" strike="noStrik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See solution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2" name="Shape 3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Google Shape;353;p45"/>
          <p:cNvSpPr txBox="1"/>
          <p:nvPr>
            <p:ph type="title"/>
          </p:nvPr>
        </p:nvSpPr>
        <p:spPr>
          <a:xfrm>
            <a:off x="0" y="1397050"/>
            <a:ext cx="9144000" cy="1244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" sz="4200"/>
              <a:t>Questions and </a:t>
            </a:r>
            <a:endParaRPr sz="4200"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" sz="4200"/>
              <a:t>feedback round</a:t>
            </a:r>
            <a:endParaRPr/>
          </a:p>
        </p:txBody>
      </p:sp>
      <p:sp>
        <p:nvSpPr>
          <p:cNvPr id="354" name="Google Shape;354;p45"/>
          <p:cNvSpPr txBox="1"/>
          <p:nvPr>
            <p:ph idx="12" type="sldNum"/>
          </p:nvPr>
        </p:nvSpPr>
        <p:spPr>
          <a:xfrm>
            <a:off x="8355252" y="47590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8" name="Shape 3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Google Shape;359;p46"/>
          <p:cNvSpPr txBox="1"/>
          <p:nvPr>
            <p:ph idx="12" type="sldNum"/>
          </p:nvPr>
        </p:nvSpPr>
        <p:spPr>
          <a:xfrm>
            <a:off x="8355252" y="47590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grpSp>
        <p:nvGrpSpPr>
          <p:cNvPr id="360" name="Google Shape;360;p46"/>
          <p:cNvGrpSpPr/>
          <p:nvPr/>
        </p:nvGrpSpPr>
        <p:grpSpPr>
          <a:xfrm>
            <a:off x="808925" y="661388"/>
            <a:ext cx="7546200" cy="1353387"/>
            <a:chOff x="808925" y="661388"/>
            <a:chExt cx="7546200" cy="1353387"/>
          </a:xfrm>
        </p:grpSpPr>
        <p:sp>
          <p:nvSpPr>
            <p:cNvPr id="361" name="Google Shape;361;p46"/>
            <p:cNvSpPr txBox="1"/>
            <p:nvPr/>
          </p:nvSpPr>
          <p:spPr>
            <a:xfrm>
              <a:off x="808925" y="1050875"/>
              <a:ext cx="7546200" cy="96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b="0" i="0" lang="en" sz="1400" u="none" cap="none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© 2018 by TeachSurfing gUG, Marta Farre, Alejandro G. Martinez. Unless otherwise noted, </a:t>
              </a:r>
              <a:r>
                <a:rPr b="0" i="0" lang="en" sz="14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this work is </a:t>
              </a:r>
              <a:r>
                <a:rPr b="0" i="0" lang="en" sz="1400" u="none" cap="none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licensed with a Creative Commons Attribution-NonCommercial 4.0 International License. To view a copy of this license, visit http://creativecommons.org/licenses/by-nc/4.0/.</a:t>
              </a:r>
              <a:endParaRPr b="0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2" name="Google Shape;362;p46"/>
            <p:cNvSpPr txBox="1"/>
            <p:nvPr/>
          </p:nvSpPr>
          <p:spPr>
            <a:xfrm>
              <a:off x="2226950" y="661388"/>
              <a:ext cx="3000000" cy="457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b="0" i="0" lang="en" sz="1400" u="none" cap="none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 © TeachSurfing gUG, 2018</a:t>
              </a:r>
              <a:endParaRPr b="0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363" name="Google Shape;363;p46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918502" y="661397"/>
              <a:ext cx="1308448" cy="45780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364" name="Google Shape;364;p46"/>
          <p:cNvGrpSpPr/>
          <p:nvPr/>
        </p:nvGrpSpPr>
        <p:grpSpPr>
          <a:xfrm>
            <a:off x="0" y="3438500"/>
            <a:ext cx="9144000" cy="811200"/>
            <a:chOff x="0" y="3057500"/>
            <a:chExt cx="9144000" cy="811200"/>
          </a:xfrm>
        </p:grpSpPr>
        <p:sp>
          <p:nvSpPr>
            <p:cNvPr id="365" name="Google Shape;365;p46"/>
            <p:cNvSpPr/>
            <p:nvPr/>
          </p:nvSpPr>
          <p:spPr>
            <a:xfrm>
              <a:off x="0" y="3057500"/>
              <a:ext cx="9144000" cy="811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366" name="Google Shape;366;p46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5039700" y="3218000"/>
              <a:ext cx="2478276" cy="49020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367" name="Google Shape;367;p46"/>
          <p:cNvSpPr txBox="1"/>
          <p:nvPr/>
        </p:nvSpPr>
        <p:spPr>
          <a:xfrm>
            <a:off x="808925" y="2073375"/>
            <a:ext cx="7431000" cy="96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Attributions:</a:t>
            </a:r>
            <a:endParaRPr b="0" i="0" sz="14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Slides 9, 10, 17:</a:t>
            </a:r>
            <a:r>
              <a:rPr b="0" i="0" lang="en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© Refsnes Data All Rights Reserved. https://www.w3schools.com</a:t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Slide 25: © </a:t>
            </a:r>
            <a:r>
              <a:rPr b="0" i="0" lang="en" sz="1400" u="none" cap="none" strike="noStrike">
                <a:solidFill>
                  <a:schemeClr val="hlink"/>
                </a:solidFill>
                <a:uFill>
                  <a:noFill/>
                </a:uFill>
                <a:latin typeface="Arial"/>
                <a:ea typeface="Arial"/>
                <a:cs typeface="Arial"/>
                <a:sym typeface="Arial"/>
                <a:hlinkClick r:id="rId5"/>
              </a:rPr>
              <a:t>Mozilla </a:t>
            </a:r>
            <a:r>
              <a:rPr b="0" i="0" lang="en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Creative Commons Attribution-ShareAlike 2.5 Generic License.</a:t>
            </a:r>
            <a:endParaRPr b="0" i="0" sz="14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Slide 33: © Watch and Code All Rights Reserved. https://watchandcode.com</a:t>
            </a:r>
            <a:endParaRPr b="0" i="0" sz="14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2"/>
          <p:cNvSpPr txBox="1"/>
          <p:nvPr>
            <p:ph type="title"/>
          </p:nvPr>
        </p:nvSpPr>
        <p:spPr>
          <a:xfrm>
            <a:off x="729450" y="733950"/>
            <a:ext cx="7688400" cy="1244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"/>
              <a:t>Recap Workshop #3: </a:t>
            </a:r>
            <a:endParaRPr sz="3600"/>
          </a:p>
        </p:txBody>
      </p:sp>
      <p:sp>
        <p:nvSpPr>
          <p:cNvPr id="86" name="Google Shape;86;p12"/>
          <p:cNvSpPr txBox="1"/>
          <p:nvPr>
            <p:ph idx="1" type="body"/>
          </p:nvPr>
        </p:nvSpPr>
        <p:spPr>
          <a:xfrm>
            <a:off x="762825" y="1919313"/>
            <a:ext cx="7688400" cy="15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/>
              <a:t>Arrays in Depth</a:t>
            </a:r>
            <a:endParaRPr/>
          </a:p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/>
              <a:t>Functions</a:t>
            </a:r>
            <a:endParaRPr/>
          </a:p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/>
              <a:t>Homework #2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2400"/>
              <a:buNone/>
            </a:pPr>
            <a:r>
              <a:t/>
            </a:r>
            <a:endParaRPr/>
          </a:p>
        </p:txBody>
      </p:sp>
      <p:sp>
        <p:nvSpPr>
          <p:cNvPr id="87" name="Google Shape;87;p12"/>
          <p:cNvSpPr txBox="1"/>
          <p:nvPr>
            <p:ph idx="12" type="sldNum"/>
          </p:nvPr>
        </p:nvSpPr>
        <p:spPr>
          <a:xfrm>
            <a:off x="8355252" y="47590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3"/>
          <p:cNvSpPr txBox="1"/>
          <p:nvPr>
            <p:ph type="title"/>
          </p:nvPr>
        </p:nvSpPr>
        <p:spPr>
          <a:xfrm>
            <a:off x="727650" y="451925"/>
            <a:ext cx="7688700" cy="53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"/>
              <a:t>Array methods &amp; functions</a:t>
            </a:r>
            <a:endParaRPr/>
          </a:p>
        </p:txBody>
      </p:sp>
      <p:sp>
        <p:nvSpPr>
          <p:cNvPr id="93" name="Google Shape;93;p13"/>
          <p:cNvSpPr txBox="1"/>
          <p:nvPr>
            <p:ph idx="1" type="body"/>
          </p:nvPr>
        </p:nvSpPr>
        <p:spPr>
          <a:xfrm>
            <a:off x="727650" y="1441200"/>
            <a:ext cx="7688700" cy="226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Arrays in depth: methods:</a:t>
            </a:r>
            <a:endParaRPr/>
          </a:p>
          <a:p>
            <a:pPr indent="0" lvl="0" marL="4572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push(),pop(),sort(),indexOf(),shift(),unshift(),splice()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Functions: </a:t>
            </a:r>
            <a:endParaRPr/>
          </a:p>
          <a:p>
            <a:pPr indent="0" lvl="0" marL="4572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function foo() {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		function body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foo()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SzPts val="1800"/>
              <a:buNone/>
            </a:pPr>
            <a:r>
              <a:t/>
            </a:r>
            <a:endParaRPr/>
          </a:p>
        </p:txBody>
      </p:sp>
      <p:sp>
        <p:nvSpPr>
          <p:cNvPr id="94" name="Google Shape;94;p13"/>
          <p:cNvSpPr txBox="1"/>
          <p:nvPr>
            <p:ph idx="12" type="sldNum"/>
          </p:nvPr>
        </p:nvSpPr>
        <p:spPr>
          <a:xfrm>
            <a:off x="8355252" y="47590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4"/>
          <p:cNvSpPr txBox="1"/>
          <p:nvPr>
            <p:ph type="title"/>
          </p:nvPr>
        </p:nvSpPr>
        <p:spPr>
          <a:xfrm>
            <a:off x="727650" y="451925"/>
            <a:ext cx="7688700" cy="53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"/>
              <a:t>Functions</a:t>
            </a:r>
            <a:endParaRPr/>
          </a:p>
        </p:txBody>
      </p:sp>
      <p:pic>
        <p:nvPicPr>
          <p:cNvPr descr="Screen Shot 2017-11-07 at 16.32.26.png" id="100" name="Google Shape;100;p14"/>
          <p:cNvPicPr preferRelativeResize="0"/>
          <p:nvPr/>
        </p:nvPicPr>
        <p:blipFill rotWithShape="1">
          <a:blip r:embed="rId3">
            <a:alphaModFix/>
          </a:blip>
          <a:srcRect b="0" l="9833" r="5087" t="32505"/>
          <a:stretch/>
        </p:blipFill>
        <p:spPr>
          <a:xfrm>
            <a:off x="287725" y="1598125"/>
            <a:ext cx="4385649" cy="2478601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Google Shape;101;p14"/>
          <p:cNvSpPr txBox="1"/>
          <p:nvPr/>
        </p:nvSpPr>
        <p:spPr>
          <a:xfrm>
            <a:off x="4832900" y="1280075"/>
            <a:ext cx="40251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This function returns the product of p1 and p2</a:t>
            </a:r>
            <a:endParaRPr b="0" i="0" sz="18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CD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function myFunction(p1, p2) {</a:t>
            </a:r>
            <a:endParaRPr b="0" i="0" sz="1800" u="none" cap="none" strike="noStrik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return p1 * p2;              </a:t>
            </a:r>
            <a:endParaRPr b="0" i="0" sz="1800" u="none" cap="none" strike="noStrik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b="0" i="0" sz="1800" u="none" cap="none" strike="noStrik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myFunction(2,3)</a:t>
            </a:r>
            <a:endParaRPr b="0" i="0" sz="1800" u="none" cap="none" strike="noStrik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-&gt; 6</a:t>
            </a:r>
            <a:endParaRPr b="0" i="0" sz="1800" u="none" cap="none" strike="noStrik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02" name="Google Shape;102;p14"/>
          <p:cNvSpPr txBox="1"/>
          <p:nvPr/>
        </p:nvSpPr>
        <p:spPr>
          <a:xfrm>
            <a:off x="2862750" y="1598425"/>
            <a:ext cx="667500" cy="481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" sz="1800" u="none" cap="none" strike="noStrike">
                <a:solidFill>
                  <a:srgbClr val="98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2,3</a:t>
            </a:r>
            <a:endParaRPr b="1" i="0" sz="1400" u="none" cap="none" strike="noStrike">
              <a:solidFill>
                <a:srgbClr val="98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Google Shape;103;p14"/>
          <p:cNvSpPr txBox="1"/>
          <p:nvPr/>
        </p:nvSpPr>
        <p:spPr>
          <a:xfrm>
            <a:off x="2862750" y="3595225"/>
            <a:ext cx="667500" cy="481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" sz="1800" u="none" cap="none" strike="noStrike">
                <a:solidFill>
                  <a:srgbClr val="98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6</a:t>
            </a:r>
            <a:endParaRPr b="1" i="0" sz="1400" u="none" cap="none" strike="noStrike">
              <a:solidFill>
                <a:srgbClr val="98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" name="Google Shape;104;p14"/>
          <p:cNvSpPr/>
          <p:nvPr/>
        </p:nvSpPr>
        <p:spPr>
          <a:xfrm>
            <a:off x="573450" y="2651125"/>
            <a:ext cx="3814200" cy="372600"/>
          </a:xfrm>
          <a:prstGeom prst="rect">
            <a:avLst/>
          </a:prstGeom>
          <a:solidFill>
            <a:srgbClr val="990000"/>
          </a:solidFill>
          <a:ln cap="flat" cmpd="sng" w="9525">
            <a:solidFill>
              <a:srgbClr val="99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" name="Google Shape;105;p14"/>
          <p:cNvSpPr txBox="1"/>
          <p:nvPr/>
        </p:nvSpPr>
        <p:spPr>
          <a:xfrm>
            <a:off x="2159200" y="2596825"/>
            <a:ext cx="1048200" cy="481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" sz="1800" u="none" cap="none" strike="noStrike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2 * 3</a:t>
            </a:r>
            <a:endParaRPr b="1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p14"/>
          <p:cNvSpPr txBox="1"/>
          <p:nvPr>
            <p:ph idx="12" type="sldNum"/>
          </p:nvPr>
        </p:nvSpPr>
        <p:spPr>
          <a:xfrm>
            <a:off x="8355252" y="47590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5"/>
          <p:cNvSpPr/>
          <p:nvPr/>
        </p:nvSpPr>
        <p:spPr>
          <a:xfrm>
            <a:off x="6908375" y="965275"/>
            <a:ext cx="1855500" cy="450900"/>
          </a:xfrm>
          <a:prstGeom prst="rect">
            <a:avLst/>
          </a:prstGeom>
          <a:solidFill>
            <a:srgbClr val="1A998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" name="Google Shape;112;p15"/>
          <p:cNvSpPr txBox="1"/>
          <p:nvPr>
            <p:ph idx="1" type="body"/>
          </p:nvPr>
        </p:nvSpPr>
        <p:spPr>
          <a:xfrm>
            <a:off x="727650" y="1365000"/>
            <a:ext cx="7688700" cy="226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1600">
                <a:solidFill>
                  <a:srgbClr val="000000"/>
                </a:solidFill>
              </a:rPr>
              <a:t>1. Create a display function that shows only the 1st item of the list.</a:t>
            </a:r>
            <a:endParaRPr sz="16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1800"/>
              <a:buNone/>
            </a:pPr>
            <a:r>
              <a:rPr lang="en" sz="1600"/>
              <a:t>Alternatively, create a function that shows only the item of the chosen position.</a:t>
            </a:r>
            <a:endParaRPr sz="1600"/>
          </a:p>
          <a:p>
            <a:pPr indent="0" lvl="0" marL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1600"/>
          </a:p>
          <a:p>
            <a:pPr indent="0" lvl="0" marL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1800"/>
              <a:buNone/>
            </a:pPr>
            <a:r>
              <a:rPr lang="en" sz="1600">
                <a:solidFill>
                  <a:srgbClr val="000000"/>
                </a:solidFill>
              </a:rPr>
              <a:t>2. Create a function to add an element at the beginning of the list array and console.log the list array.</a:t>
            </a:r>
            <a:endParaRPr sz="16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1800"/>
              <a:buNone/>
            </a:pPr>
            <a:r>
              <a:rPr lang="en" sz="1600"/>
              <a:t>Alternatively, create a function to add an element at a chosen position and console.log the list array.</a:t>
            </a:r>
            <a:endParaRPr sz="1600"/>
          </a:p>
          <a:p>
            <a:pPr indent="0" lvl="0" marL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1600"/>
          </a:p>
          <a:p>
            <a:pPr indent="0" lvl="0" marL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1800"/>
              <a:buNone/>
            </a:pPr>
            <a:r>
              <a:rPr lang="en" sz="1600">
                <a:solidFill>
                  <a:srgbClr val="000000"/>
                </a:solidFill>
              </a:rPr>
              <a:t>3. Create an edit function that uses the content of the list item instead of the item index. Then console.log the array</a:t>
            </a:r>
            <a:endParaRPr sz="16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16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SzPts val="1800"/>
              <a:buNone/>
            </a:pPr>
            <a:r>
              <a:rPr lang="en" sz="1600">
                <a:solidFill>
                  <a:srgbClr val="000000"/>
                </a:solidFill>
              </a:rPr>
              <a:t>4. Create a delete function that uses the content of the item instead of the item index.</a:t>
            </a:r>
            <a:endParaRPr sz="1600">
              <a:solidFill>
                <a:srgbClr val="000000"/>
              </a:solidFill>
            </a:endParaRPr>
          </a:p>
        </p:txBody>
      </p:sp>
      <p:sp>
        <p:nvSpPr>
          <p:cNvPr id="113" name="Google Shape;113;p15"/>
          <p:cNvSpPr txBox="1"/>
          <p:nvPr/>
        </p:nvSpPr>
        <p:spPr>
          <a:xfrm>
            <a:off x="7056200" y="1066975"/>
            <a:ext cx="1338300" cy="24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sng" cap="none" strike="noStrik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See solution</a:t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" name="Google Shape;114;p15"/>
          <p:cNvSpPr txBox="1"/>
          <p:nvPr>
            <p:ph idx="12" type="sldNum"/>
          </p:nvPr>
        </p:nvSpPr>
        <p:spPr>
          <a:xfrm>
            <a:off x="8355252" y="47590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15" name="Google Shape;115;p15"/>
          <p:cNvSpPr txBox="1"/>
          <p:nvPr>
            <p:ph type="title"/>
          </p:nvPr>
        </p:nvSpPr>
        <p:spPr>
          <a:xfrm>
            <a:off x="727650" y="451925"/>
            <a:ext cx="7688700" cy="53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">
                <a:solidFill>
                  <a:srgbClr val="000000"/>
                </a:solidFill>
              </a:rPr>
              <a:t>Homework #</a:t>
            </a:r>
            <a:r>
              <a:rPr lang="en"/>
              <a:t>2</a:t>
            </a:r>
            <a:r>
              <a:rPr lang="en">
                <a:solidFill>
                  <a:srgbClr val="000000"/>
                </a:solidFill>
              </a:rPr>
              <a:t>: </a:t>
            </a:r>
            <a:r>
              <a:rPr lang="en"/>
              <a:t>demo and questions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6"/>
          <p:cNvSpPr txBox="1"/>
          <p:nvPr>
            <p:ph type="title"/>
          </p:nvPr>
        </p:nvSpPr>
        <p:spPr>
          <a:xfrm>
            <a:off x="481975" y="249725"/>
            <a:ext cx="8352300" cy="1244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" sz="3200"/>
              <a:t>BLOCK 1: Intro to objects</a:t>
            </a:r>
            <a:endParaRPr sz="3200"/>
          </a:p>
        </p:txBody>
      </p:sp>
      <p:sp>
        <p:nvSpPr>
          <p:cNvPr id="121" name="Google Shape;121;p16"/>
          <p:cNvSpPr txBox="1"/>
          <p:nvPr>
            <p:ph idx="1" type="body"/>
          </p:nvPr>
        </p:nvSpPr>
        <p:spPr>
          <a:xfrm>
            <a:off x="727800" y="1583954"/>
            <a:ext cx="7688400" cy="2102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Char char="●"/>
            </a:pPr>
            <a:r>
              <a:rPr lang="en">
                <a:solidFill>
                  <a:srgbClr val="FFFFFF"/>
                </a:solidFill>
              </a:rPr>
              <a:t>CONCEPT</a:t>
            </a:r>
            <a:endParaRPr>
              <a:solidFill>
                <a:srgbClr val="FFFFFF"/>
              </a:solidFill>
            </a:endParaRPr>
          </a:p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Char char="●"/>
            </a:pPr>
            <a:r>
              <a:rPr lang="en">
                <a:solidFill>
                  <a:srgbClr val="FFFFFF"/>
                </a:solidFill>
              </a:rPr>
              <a:t>PRACTICE</a:t>
            </a:r>
            <a:endParaRPr>
              <a:solidFill>
                <a:srgbClr val="FFFFFF"/>
              </a:solidFill>
            </a:endParaRPr>
          </a:p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Char char="●"/>
            </a:pPr>
            <a:r>
              <a:rPr lang="en">
                <a:solidFill>
                  <a:srgbClr val="FFFFFF"/>
                </a:solidFill>
              </a:rPr>
              <a:t>QUESTIONS? </a:t>
            </a:r>
            <a:endParaRPr>
              <a:solidFill>
                <a:srgbClr val="FFFFFF"/>
              </a:solidFill>
            </a:endParaRPr>
          </a:p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Char char="●"/>
            </a:pPr>
            <a:r>
              <a:rPr lang="en"/>
              <a:t>READING SUGGESTION 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22" name="Google Shape;122;p16"/>
          <p:cNvSpPr txBox="1"/>
          <p:nvPr>
            <p:ph idx="12" type="sldNum"/>
          </p:nvPr>
        </p:nvSpPr>
        <p:spPr>
          <a:xfrm>
            <a:off x="8355252" y="47590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7"/>
          <p:cNvSpPr txBox="1"/>
          <p:nvPr>
            <p:ph type="title"/>
          </p:nvPr>
        </p:nvSpPr>
        <p:spPr>
          <a:xfrm>
            <a:off x="727650" y="451925"/>
            <a:ext cx="7688700" cy="53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"/>
              <a:t>CONCEPT: Intro to Objects in Javascript </a:t>
            </a:r>
            <a:endParaRPr/>
          </a:p>
        </p:txBody>
      </p:sp>
      <p:sp>
        <p:nvSpPr>
          <p:cNvPr id="128" name="Google Shape;128;p17"/>
          <p:cNvSpPr txBox="1"/>
          <p:nvPr>
            <p:ph idx="1" type="body"/>
          </p:nvPr>
        </p:nvSpPr>
        <p:spPr>
          <a:xfrm>
            <a:off x="727650" y="1441200"/>
            <a:ext cx="7688700" cy="226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2000"/>
              <a:t>What is an object?</a:t>
            </a:r>
            <a:endParaRPr sz="2000"/>
          </a:p>
          <a:p>
            <a:pPr indent="0" lvl="0" marL="0" rtl="0" algn="l">
              <a:lnSpc>
                <a:spcPct val="104000"/>
              </a:lnSpc>
              <a:spcBef>
                <a:spcPts val="2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var car = {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indent="457200" lvl="0" marL="0" rtl="0" algn="l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name: "Fiat",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indent="457200" lvl="0" marL="0" rtl="0" algn="l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model: 500,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indent="457200" lvl="0" marL="0" rtl="0" algn="l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start:function() {...},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indent="457200" lvl="0" marL="0" rtl="0" algn="l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stop:function() {...}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};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SzPts val="1800"/>
              <a:buNone/>
            </a:pPr>
            <a:r>
              <a:t/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</p:txBody>
      </p:sp>
      <p:pic>
        <p:nvPicPr>
          <p:cNvPr id="129" name="Google Shape;129;p17"/>
          <p:cNvPicPr preferRelativeResize="0"/>
          <p:nvPr/>
        </p:nvPicPr>
        <p:blipFill rotWithShape="1">
          <a:blip r:embed="rId3">
            <a:alphaModFix/>
          </a:blip>
          <a:srcRect b="0" l="5616" r="5089" t="0"/>
          <a:stretch/>
        </p:blipFill>
        <p:spPr>
          <a:xfrm>
            <a:off x="3654225" y="2078875"/>
            <a:ext cx="5046974" cy="1878725"/>
          </a:xfrm>
          <a:prstGeom prst="rect">
            <a:avLst/>
          </a:prstGeom>
          <a:noFill/>
          <a:ln>
            <a:noFill/>
          </a:ln>
        </p:spPr>
      </p:pic>
      <p:sp>
        <p:nvSpPr>
          <p:cNvPr id="130" name="Google Shape;130;p17"/>
          <p:cNvSpPr txBox="1"/>
          <p:nvPr>
            <p:ph idx="12" type="sldNum"/>
          </p:nvPr>
        </p:nvSpPr>
        <p:spPr>
          <a:xfrm>
            <a:off x="8355252" y="47590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cxnSp>
        <p:nvCxnSpPr>
          <p:cNvPr id="131" name="Google Shape;131;p17"/>
          <p:cNvCxnSpPr/>
          <p:nvPr/>
        </p:nvCxnSpPr>
        <p:spPr>
          <a:xfrm flipH="1">
            <a:off x="2348050" y="1775475"/>
            <a:ext cx="1418100" cy="796200"/>
          </a:xfrm>
          <a:prstGeom prst="straightConnector1">
            <a:avLst/>
          </a:prstGeom>
          <a:noFill/>
          <a:ln cap="flat" cmpd="sng" w="9525">
            <a:solidFill>
              <a:schemeClr val="accent3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132" name="Google Shape;132;p17"/>
          <p:cNvCxnSpPr/>
          <p:nvPr/>
        </p:nvCxnSpPr>
        <p:spPr>
          <a:xfrm flipH="1">
            <a:off x="1553025" y="1334300"/>
            <a:ext cx="2223900" cy="1274700"/>
          </a:xfrm>
          <a:prstGeom prst="straightConnector1">
            <a:avLst/>
          </a:prstGeom>
          <a:noFill/>
          <a:ln cap="flat" cmpd="sng" w="9525">
            <a:solidFill>
              <a:schemeClr val="accent3"/>
            </a:solidFill>
            <a:prstDash val="solid"/>
            <a:round/>
            <a:headEnd len="sm" w="sm" type="none"/>
            <a:tailEnd len="med" w="med" type="triangle"/>
          </a:ln>
        </p:spPr>
      </p:cxnSp>
      <p:sp>
        <p:nvSpPr>
          <p:cNvPr id="133" name="Google Shape;133;p17"/>
          <p:cNvSpPr txBox="1"/>
          <p:nvPr/>
        </p:nvSpPr>
        <p:spPr>
          <a:xfrm>
            <a:off x="3777450" y="1107850"/>
            <a:ext cx="1893900" cy="30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rPr>
              <a:t>Property name</a:t>
            </a:r>
            <a:endParaRPr b="0" i="0" sz="1400" u="none" cap="none" strike="noStrike">
              <a:solidFill>
                <a:schemeClr val="accent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4" name="Google Shape;134;p17"/>
          <p:cNvSpPr txBox="1"/>
          <p:nvPr/>
        </p:nvSpPr>
        <p:spPr>
          <a:xfrm>
            <a:off x="3776925" y="1626675"/>
            <a:ext cx="1893900" cy="30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rPr>
              <a:t>Property value</a:t>
            </a:r>
            <a:endParaRPr b="0" i="0" sz="1400" u="none" cap="none" strike="noStrike">
              <a:solidFill>
                <a:schemeClr val="accent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35" name="Google Shape;135;p17"/>
          <p:cNvCxnSpPr/>
          <p:nvPr/>
        </p:nvCxnSpPr>
        <p:spPr>
          <a:xfrm>
            <a:off x="1086800" y="3454100"/>
            <a:ext cx="1635600" cy="0"/>
          </a:xfrm>
          <a:prstGeom prst="straightConnector1">
            <a:avLst/>
          </a:prstGeom>
          <a:noFill/>
          <a:ln cap="flat" cmpd="sng" w="9525">
            <a:solidFill>
              <a:schemeClr val="accent3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36" name="Google Shape;136;p17"/>
          <p:cNvCxnSpPr/>
          <p:nvPr/>
        </p:nvCxnSpPr>
        <p:spPr>
          <a:xfrm rot="10800000">
            <a:off x="2108900" y="3529325"/>
            <a:ext cx="1840200" cy="764100"/>
          </a:xfrm>
          <a:prstGeom prst="straightConnector1">
            <a:avLst/>
          </a:prstGeom>
          <a:noFill/>
          <a:ln cap="flat" cmpd="sng" w="9525">
            <a:solidFill>
              <a:schemeClr val="accent3"/>
            </a:solidFill>
            <a:prstDash val="solid"/>
            <a:round/>
            <a:headEnd len="sm" w="sm" type="none"/>
            <a:tailEnd len="med" w="med" type="triangle"/>
          </a:ln>
        </p:spPr>
      </p:cxnSp>
      <p:sp>
        <p:nvSpPr>
          <p:cNvPr id="137" name="Google Shape;137;p17"/>
          <p:cNvSpPr txBox="1"/>
          <p:nvPr/>
        </p:nvSpPr>
        <p:spPr>
          <a:xfrm>
            <a:off x="3994400" y="4108600"/>
            <a:ext cx="1893900" cy="30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rPr>
              <a:t>Object method</a:t>
            </a:r>
            <a:endParaRPr b="0" i="0" sz="1400" u="none" cap="none" strike="noStrike">
              <a:solidFill>
                <a:schemeClr val="accent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" name="Google Shape;138;p17"/>
          <p:cNvSpPr/>
          <p:nvPr/>
        </p:nvSpPr>
        <p:spPr>
          <a:xfrm>
            <a:off x="222400" y="4724750"/>
            <a:ext cx="7965900" cy="340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9" name="Google Shape;139;p17"/>
          <p:cNvSpPr txBox="1"/>
          <p:nvPr/>
        </p:nvSpPr>
        <p:spPr>
          <a:xfrm>
            <a:off x="222400" y="4788350"/>
            <a:ext cx="5056500" cy="26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0" i="0" lang="en" sz="900" u="none" cap="none" strike="noStrike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© Refsnes Data All Rights Reserved. </a:t>
            </a:r>
            <a:r>
              <a:rPr b="0" i="1" lang="en" sz="900" u="none" cap="none" strike="noStrike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https://www.w3schools.com</a:t>
            </a:r>
            <a:endParaRPr b="0" i="1" sz="900" u="none" cap="none" strike="noStrike">
              <a:solidFill>
                <a:srgbClr val="434343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achSurfing-V1">
  <a:themeElements>
    <a:clrScheme name="Streamline">
      <a:dk1>
        <a:srgbClr val="1A9988"/>
      </a:dk1>
      <a:lt1>
        <a:srgbClr val="FFFFFF"/>
      </a:lt1>
      <a:dk2>
        <a:srgbClr val="1A1A1A"/>
      </a:dk2>
      <a:lt2>
        <a:srgbClr val="E9EDEE"/>
      </a:lt2>
      <a:accent1>
        <a:srgbClr val="595959"/>
      </a:accent1>
      <a:accent2>
        <a:srgbClr val="6AA4C8"/>
      </a:accent2>
      <a:accent3>
        <a:srgbClr val="EB5600"/>
      </a:accent3>
      <a:accent4>
        <a:srgbClr val="A2FFE8"/>
      </a:accent4>
      <a:accent5>
        <a:srgbClr val="1C3678"/>
      </a:accent5>
      <a:accent6>
        <a:srgbClr val="FFB8A2"/>
      </a:accent6>
      <a:hlink>
        <a:srgbClr val="1C3678"/>
      </a:hlink>
      <a:folHlink>
        <a:srgbClr val="1C367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